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2" r:id="rId12"/>
    <p:sldId id="265" r:id="rId13"/>
    <p:sldId id="266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85928864701915E-2"/>
          <c:y val="2.1215225484177293E-2"/>
          <c:w val="0.93137813516442525"/>
          <c:h val="0.754097639114026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Товари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Експорт</c:v>
                </c:pt>
                <c:pt idx="1">
                  <c:v>Імпорт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26876.2</c:v>
                </c:pt>
                <c:pt idx="1">
                  <c:v>30939.9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0-40C4-AB38-25AF807B706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Послуги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Експорт</c:v>
                </c:pt>
                <c:pt idx="1">
                  <c:v>Імпорт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5377.9</c:v>
                </c:pt>
                <c:pt idx="1">
                  <c:v>2551.5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0-40C4-AB38-25AF807B7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2755120"/>
        <c:axId val="390992328"/>
        <c:axId val="0"/>
      </c:bar3DChart>
      <c:catAx>
        <c:axId val="3827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0992328"/>
        <c:crosses val="autoZero"/>
        <c:auto val="1"/>
        <c:lblAlgn val="ctr"/>
        <c:lblOffset val="100"/>
        <c:noMultiLvlLbl val="0"/>
      </c:catAx>
      <c:valAx>
        <c:axId val="39099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75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7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2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2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1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5322C-7EC8-445A-8ACC-9388FCB0572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86D4-5241-46E5-958D-3051A1E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2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602" t="19858" r="29343" b="18277"/>
          <a:stretch/>
        </p:blipFill>
        <p:spPr>
          <a:xfrm>
            <a:off x="1537854" y="235527"/>
            <a:ext cx="6497782" cy="60992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534" y="6334780"/>
            <a:ext cx="8193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Вплив імпортного тарифу на економіку малої країни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04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840" y="318654"/>
            <a:ext cx="86336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Відмінності імпортного тарифу і імпортної квоти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/>
          <a:stretch/>
        </p:blipFill>
        <p:spPr>
          <a:xfrm>
            <a:off x="255840" y="1528979"/>
            <a:ext cx="4190014" cy="3895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63" y="1579418"/>
            <a:ext cx="4344518" cy="37948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7134" y="5757865"/>
            <a:ext cx="1127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Мито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4437" y="5882556"/>
            <a:ext cx="1173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Квота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3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113" y="263236"/>
            <a:ext cx="86336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Відмінності імпортного тарифу і імпортної квоти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64699"/>
              </p:ext>
            </p:extLst>
          </p:nvPr>
        </p:nvGraphicFramePr>
        <p:xfrm>
          <a:off x="325113" y="848011"/>
          <a:ext cx="8236996" cy="587026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45409">
                  <a:extLst>
                    <a:ext uri="{9D8B030D-6E8A-4147-A177-3AD203B41FA5}">
                      <a16:colId xmlns:a16="http://schemas.microsoft.com/office/drawing/2014/main" val="1568943785"/>
                    </a:ext>
                  </a:extLst>
                </a:gridCol>
                <a:gridCol w="2745409">
                  <a:extLst>
                    <a:ext uri="{9D8B030D-6E8A-4147-A177-3AD203B41FA5}">
                      <a16:colId xmlns:a16="http://schemas.microsoft.com/office/drawing/2014/main" val="3571502437"/>
                    </a:ext>
                  </a:extLst>
                </a:gridCol>
                <a:gridCol w="2746178">
                  <a:extLst>
                    <a:ext uri="{9D8B030D-6E8A-4147-A177-3AD203B41FA5}">
                      <a16:colId xmlns:a16="http://schemas.microsoft.com/office/drawing/2014/main" val="184260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Імпортний тариф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Імпортна квота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822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Зміст ефекту доходу полягає 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перерозподілі доходу від споживачів до бюджету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перерозподілі доходу від споживачів імпортують компаніям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393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Зростання внутрішнього попиту на товар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призводить до збільшення його імпорту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призводить до підвищення його внутрішньої ціни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14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Адміністрування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досить компактних митних органів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вимагає створення громіздкої системи розподілу ліцензій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144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Обмежувальний ефект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залежить від коливання імпортних цін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точно обмежує імпорт бажаним кількістю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20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379" t="19981" r="25722" b="12595"/>
          <a:stretch/>
        </p:blipFill>
        <p:spPr>
          <a:xfrm>
            <a:off x="512618" y="355753"/>
            <a:ext cx="7564582" cy="5633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021799"/>
            <a:ext cx="9125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Економічний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ефект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добровільного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обмеження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експорту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75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1" y="386628"/>
            <a:ext cx="6380019" cy="5442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7866" y="6021799"/>
            <a:ext cx="6250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Економічний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ефект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внутрішніх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субсидій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69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281" y="6021799"/>
            <a:ext cx="6363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Економічний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ефект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експортних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субсидій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9" y="138546"/>
            <a:ext cx="7088768" cy="60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6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48040"/>
              </p:ext>
            </p:extLst>
          </p:nvPr>
        </p:nvGraphicFramePr>
        <p:xfrm>
          <a:off x="219411" y="778739"/>
          <a:ext cx="8705178" cy="584555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01455">
                  <a:extLst>
                    <a:ext uri="{9D8B030D-6E8A-4147-A177-3AD203B41FA5}">
                      <a16:colId xmlns:a16="http://schemas.microsoft.com/office/drawing/2014/main" val="3672054652"/>
                    </a:ext>
                  </a:extLst>
                </a:gridCol>
                <a:gridCol w="2901455">
                  <a:extLst>
                    <a:ext uri="{9D8B030D-6E8A-4147-A177-3AD203B41FA5}">
                      <a16:colId xmlns:a16="http://schemas.microsoft.com/office/drawing/2014/main" val="3167619476"/>
                    </a:ext>
                  </a:extLst>
                </a:gridCol>
                <a:gridCol w="2902268">
                  <a:extLst>
                    <a:ext uri="{9D8B030D-6E8A-4147-A177-3AD203B41FA5}">
                      <a16:colId xmlns:a16="http://schemas.microsoft.com/office/drawing/2014/main" val="301315968"/>
                    </a:ext>
                  </a:extLst>
                </a:gridCol>
              </a:tblGrid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Імпортний тариф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Експортна субсидія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554236634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Відносна ціна імпортних товарів на світовому ринку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скорочується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збільшується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2715374719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Відносна ціна експортних товарів на світовому ринку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збільшується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скорочується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3849338106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умови торгівлі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поліпшуються за рахунок інших країн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погіршуються на користь інших країн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1129020455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Внутрішня ціна імпортних товарів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збільшується (знижується в разі парадоксу </a:t>
                      </a:r>
                      <a:r>
                        <a:rPr lang="uk-UA" sz="1900" dirty="0" err="1">
                          <a:effectLst/>
                        </a:rPr>
                        <a:t>Метцлера</a:t>
                      </a:r>
                      <a:r>
                        <a:rPr lang="uk-UA" sz="1900" dirty="0">
                          <a:effectLst/>
                        </a:rPr>
                        <a:t>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залишається колишньою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3824712075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Внутрішня ціна експортних товарів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залишається колишньою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збільшується (знижується в разі парадоксу </a:t>
                      </a:r>
                      <a:r>
                        <a:rPr lang="uk-UA" sz="1900" dirty="0" err="1">
                          <a:effectLst/>
                        </a:rPr>
                        <a:t>Метцлера</a:t>
                      </a:r>
                      <a:r>
                        <a:rPr lang="uk-UA" sz="1900" dirty="0">
                          <a:effectLst/>
                        </a:rPr>
                        <a:t>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461207973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Внутрішній попит на експортні товари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залишається колишнім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знижується залишається колишнім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332230653"/>
                  </a:ext>
                </a:extLst>
              </a:tr>
              <a:tr h="45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Внутрішній попит на імпортні товари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знижується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залишається колишнім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4" marR="60194" marT="0" marB="0"/>
                </a:tc>
                <a:extLst>
                  <a:ext uri="{0D108BD9-81ED-4DB2-BD59-A6C34878D82A}">
                    <a16:rowId xmlns:a16="http://schemas.microsoft.com/office/drawing/2014/main" val="2254072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76741" y="193964"/>
            <a:ext cx="9297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Відмінності імпортного тарифу і експортної субсиді</a:t>
            </a:r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25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8383" y="5841690"/>
            <a:ext cx="5793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Дискримінація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цінах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через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демпінг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771"/>
            <a:ext cx="8870085" cy="3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0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648" y="6334780"/>
            <a:ext cx="8397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Вплив імпортного тарифу на економіку великої країни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750" t="16004" r="32963" b="18466"/>
          <a:stretch/>
        </p:blipFill>
        <p:spPr>
          <a:xfrm>
            <a:off x="1468606" y="0"/>
            <a:ext cx="5915867" cy="63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978" y="196426"/>
            <a:ext cx="692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Торг</a:t>
            </a:r>
            <a:r>
              <a:rPr lang="uk-U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івельні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партнери України, 2018 рік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29192"/>
              </p:ext>
            </p:extLst>
          </p:nvPr>
        </p:nvGraphicFramePr>
        <p:xfrm>
          <a:off x="305459" y="744984"/>
          <a:ext cx="8699356" cy="567715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74839">
                  <a:extLst>
                    <a:ext uri="{9D8B030D-6E8A-4147-A177-3AD203B41FA5}">
                      <a16:colId xmlns:a16="http://schemas.microsoft.com/office/drawing/2014/main" val="3079745286"/>
                    </a:ext>
                  </a:extLst>
                </a:gridCol>
                <a:gridCol w="2174839">
                  <a:extLst>
                    <a:ext uri="{9D8B030D-6E8A-4147-A177-3AD203B41FA5}">
                      <a16:colId xmlns:a16="http://schemas.microsoft.com/office/drawing/2014/main" val="2400544600"/>
                    </a:ext>
                  </a:extLst>
                </a:gridCol>
                <a:gridCol w="2174839">
                  <a:extLst>
                    <a:ext uri="{9D8B030D-6E8A-4147-A177-3AD203B41FA5}">
                      <a16:colId xmlns:a16="http://schemas.microsoft.com/office/drawing/2014/main" val="2078860961"/>
                    </a:ext>
                  </a:extLst>
                </a:gridCol>
                <a:gridCol w="2174839">
                  <a:extLst>
                    <a:ext uri="{9D8B030D-6E8A-4147-A177-3AD203B41FA5}">
                      <a16:colId xmlns:a16="http://schemas.microsoft.com/office/drawing/2014/main" val="4150428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Країна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Експорт,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Імпорт,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Сальдо, тис. дол.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73235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Австрія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-16.5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40323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Алжир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0.8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214.1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14470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Азербайджан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0.8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-87.1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746384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Болгарія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23481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Бельгія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0.8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-136.6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211773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Білорусь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6.5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-1235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503964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Греція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0.4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57.6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88008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Грузія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698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Велика Британія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-168.9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006861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Єгипет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1033.6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81902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Ізраїль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262.5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95078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Індія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1065.6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623300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Ірак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379.7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4307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978" y="0"/>
            <a:ext cx="692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Торг</a:t>
            </a:r>
            <a:r>
              <a:rPr lang="uk-U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івельні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партнери України, 2018 рік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40084"/>
              </p:ext>
            </p:extLst>
          </p:nvPr>
        </p:nvGraphicFramePr>
        <p:xfrm>
          <a:off x="292243" y="473939"/>
          <a:ext cx="8366847" cy="648107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804482">
                  <a:extLst>
                    <a:ext uri="{9D8B030D-6E8A-4147-A177-3AD203B41FA5}">
                      <a16:colId xmlns:a16="http://schemas.microsoft.com/office/drawing/2014/main" val="1321300647"/>
                    </a:ext>
                  </a:extLst>
                </a:gridCol>
                <a:gridCol w="1378941">
                  <a:extLst>
                    <a:ext uri="{9D8B030D-6E8A-4147-A177-3AD203B41FA5}">
                      <a16:colId xmlns:a16="http://schemas.microsoft.com/office/drawing/2014/main" val="2636229794"/>
                    </a:ext>
                  </a:extLst>
                </a:gridCol>
                <a:gridCol w="2091712">
                  <a:extLst>
                    <a:ext uri="{9D8B030D-6E8A-4147-A177-3AD203B41FA5}">
                      <a16:colId xmlns:a16="http://schemas.microsoft.com/office/drawing/2014/main" val="355865670"/>
                    </a:ext>
                  </a:extLst>
                </a:gridCol>
                <a:gridCol w="2091712">
                  <a:extLst>
                    <a:ext uri="{9D8B030D-6E8A-4147-A177-3AD203B41FA5}">
                      <a16:colId xmlns:a16="http://schemas.microsoft.com/office/drawing/2014/main" val="19878989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effectLst/>
                        </a:rPr>
                        <a:t>Індонезія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1065.6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05392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Іран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1.4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360.2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73261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Іспанія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2.6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1.2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323.3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95880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Італія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6.1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564.5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9276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Казахстан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-33.8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3241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Корея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-111.6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060167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Китай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12.2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-2604.1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254620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Латвія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87.4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887706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Ліван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247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67705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Литва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1.4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-251.7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620954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Марокко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179.5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717265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Молдова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1.7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382.4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68789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Нідерланди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9.6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443.5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76477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ОАЕ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0.1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227.5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3628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Німеччина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10.7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-2311.3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7950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effectLst/>
                        </a:rPr>
                        <a:t>Польща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15.5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6.5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-136.2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72158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978" y="-69275"/>
            <a:ext cx="692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Торг</a:t>
            </a:r>
            <a:r>
              <a:rPr lang="uk-U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івельні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партнери України, 2018 рік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76168"/>
              </p:ext>
            </p:extLst>
          </p:nvPr>
        </p:nvGraphicFramePr>
        <p:xfrm>
          <a:off x="315337" y="467935"/>
          <a:ext cx="8602376" cy="632079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298556">
                  <a:extLst>
                    <a:ext uri="{9D8B030D-6E8A-4147-A177-3AD203B41FA5}">
                      <a16:colId xmlns:a16="http://schemas.microsoft.com/office/drawing/2014/main" val="2496407863"/>
                    </a:ext>
                  </a:extLst>
                </a:gridCol>
                <a:gridCol w="2002632">
                  <a:extLst>
                    <a:ext uri="{9D8B030D-6E8A-4147-A177-3AD203B41FA5}">
                      <a16:colId xmlns:a16="http://schemas.microsoft.com/office/drawing/2014/main" val="2838038577"/>
                    </a:ext>
                  </a:extLst>
                </a:gridCol>
                <a:gridCol w="2150594">
                  <a:extLst>
                    <a:ext uri="{9D8B030D-6E8A-4147-A177-3AD203B41FA5}">
                      <a16:colId xmlns:a16="http://schemas.microsoft.com/office/drawing/2014/main" val="2909092015"/>
                    </a:ext>
                  </a:extLst>
                </a:gridCol>
                <a:gridCol w="2150594">
                  <a:extLst>
                    <a:ext uri="{9D8B030D-6E8A-4147-A177-3AD203B41FA5}">
                      <a16:colId xmlns:a16="http://schemas.microsoft.com/office/drawing/2014/main" val="4125816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Росія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-2291.1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05322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Румунія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456677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Сербія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39584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Словаччина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243.6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88181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Саудівська Аравія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154.2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518769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США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-1093.2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5513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Туніс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216.4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29345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Туреччина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721.7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142334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Угорщина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295.3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46453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Франція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-610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594375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Чехія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-46.8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424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Швеція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-219.9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269729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Швейцарія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-794.5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135380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Японія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-266.9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143547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Баланс, тис. дол.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-4063.7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3752901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2972" y="58477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9751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021" y="263236"/>
            <a:ext cx="7845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Обсяг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експорту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I та II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квартали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2018 року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66024"/>
              </p:ext>
            </p:extLst>
          </p:nvPr>
        </p:nvGraphicFramePr>
        <p:xfrm>
          <a:off x="193963" y="2057400"/>
          <a:ext cx="8506691" cy="438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47308" y="1160318"/>
            <a:ext cx="4405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Сальдо: -1237,3 тис. дол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9970" y="263236"/>
            <a:ext cx="4923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Структура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експорту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товарів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57152"/>
              </p:ext>
            </p:extLst>
          </p:nvPr>
        </p:nvGraphicFramePr>
        <p:xfrm>
          <a:off x="130992" y="924789"/>
          <a:ext cx="8569662" cy="53313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01772">
                  <a:extLst>
                    <a:ext uri="{9D8B030D-6E8A-4147-A177-3AD203B41FA5}">
                      <a16:colId xmlns:a16="http://schemas.microsoft.com/office/drawing/2014/main" val="144684737"/>
                    </a:ext>
                  </a:extLst>
                </a:gridCol>
                <a:gridCol w="2867890">
                  <a:extLst>
                    <a:ext uri="{9D8B030D-6E8A-4147-A177-3AD203B41FA5}">
                      <a16:colId xmlns:a16="http://schemas.microsoft.com/office/drawing/2014/main" val="16797116"/>
                    </a:ext>
                  </a:extLst>
                </a:gridCol>
              </a:tblGrid>
              <a:tr h="428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 err="1">
                          <a:effectLst/>
                        </a:rPr>
                        <a:t>Назва</a:t>
                      </a:r>
                      <a:endParaRPr lang="ru-RU" sz="20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Доля у загальному експорті товарів, %</a:t>
                      </a:r>
                      <a:endParaRPr lang="ru-RU" sz="20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3368754116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Рослинництво</a:t>
                      </a:r>
                      <a:r>
                        <a:rPr lang="ru-RU" sz="2000" dirty="0">
                          <a:effectLst/>
                        </a:rPr>
                        <a:t> (в тому </a:t>
                      </a:r>
                      <a:r>
                        <a:rPr lang="ru-RU" sz="2000" dirty="0" err="1">
                          <a:effectLst/>
                        </a:rPr>
                        <a:t>числі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зернові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17.8 (13.3)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299478792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Жири</a:t>
                      </a:r>
                      <a:r>
                        <a:rPr lang="ru-RU" sz="2000" dirty="0">
                          <a:effectLst/>
                        </a:rPr>
                        <a:t> та </a:t>
                      </a:r>
                      <a:r>
                        <a:rPr lang="ru-RU" sz="2000" dirty="0" err="1">
                          <a:effectLst/>
                        </a:rPr>
                        <a:t>олії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9.9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4049864365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Живі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тварини</a:t>
                      </a:r>
                      <a:r>
                        <a:rPr lang="ru-RU" sz="2000" dirty="0">
                          <a:effectLst/>
                        </a:rPr>
                        <a:t> та </a:t>
                      </a:r>
                      <a:r>
                        <a:rPr lang="ru-RU" sz="2000" dirty="0" err="1">
                          <a:effectLst/>
                        </a:rPr>
                        <a:t>м’ясо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2.7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3523205646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Готові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продукти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харчування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6.3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2610949519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Недорогоцінний</a:t>
                      </a:r>
                      <a:r>
                        <a:rPr lang="ru-RU" sz="2000" dirty="0">
                          <a:effectLst/>
                        </a:rPr>
                        <a:t> метал,  </a:t>
                      </a:r>
                      <a:r>
                        <a:rPr lang="ru-RU" sz="2000" dirty="0" err="1">
                          <a:effectLst/>
                        </a:rPr>
                        <a:t>вироби</a:t>
                      </a:r>
                      <a:r>
                        <a:rPr lang="ru-RU" sz="2000" dirty="0">
                          <a:effectLst/>
                        </a:rPr>
                        <a:t> з </a:t>
                      </a:r>
                      <a:r>
                        <a:rPr lang="ru-RU" sz="2000" dirty="0" err="1">
                          <a:effectLst/>
                        </a:rPr>
                        <a:t>металу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26.8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3717180466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>
                          <a:effectLst/>
                        </a:rPr>
                        <a:t>Техніка, обладнання, механізми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15.2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3917807791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Транспортні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засоби</a:t>
                      </a:r>
                      <a:r>
                        <a:rPr lang="ru-RU" sz="2000" dirty="0">
                          <a:effectLst/>
                        </a:rPr>
                        <a:t> ( в </a:t>
                      </a:r>
                      <a:r>
                        <a:rPr lang="ru-RU" sz="2000" dirty="0" err="1">
                          <a:effectLst/>
                        </a:rPr>
                        <a:t>т.ч</a:t>
                      </a:r>
                      <a:r>
                        <a:rPr lang="ru-RU" sz="2000" dirty="0">
                          <a:effectLst/>
                        </a:rPr>
                        <a:t>. </a:t>
                      </a:r>
                      <a:r>
                        <a:rPr lang="ru-RU" sz="2000" dirty="0" err="1">
                          <a:effectLst/>
                        </a:rPr>
                        <a:t>літаки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1.4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2732454372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Текстиль та </a:t>
                      </a:r>
                      <a:r>
                        <a:rPr lang="ru-RU" sz="2000" dirty="0" err="1">
                          <a:effectLst/>
                        </a:rPr>
                        <a:t>взуття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2.3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1376636629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Мінеральні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продукти</a:t>
                      </a:r>
                      <a:r>
                        <a:rPr lang="ru-RU" sz="2000" dirty="0">
                          <a:effectLst/>
                        </a:rPr>
                        <a:t> ( </a:t>
                      </a:r>
                      <a:r>
                        <a:rPr lang="ru-RU" sz="2000" dirty="0" err="1">
                          <a:effectLst/>
                        </a:rPr>
                        <a:t>паливо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мастичні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матеріали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9.1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355227403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Деревина та </a:t>
                      </a:r>
                      <a:r>
                        <a:rPr lang="ru-RU" sz="2000" dirty="0" err="1">
                          <a:effectLst/>
                        </a:rPr>
                        <a:t>вироби</a:t>
                      </a:r>
                      <a:r>
                        <a:rPr lang="ru-RU" sz="2000" dirty="0">
                          <a:effectLst/>
                        </a:rPr>
                        <a:t> з </a:t>
                      </a:r>
                      <a:r>
                        <a:rPr lang="ru-RU" sz="2000" dirty="0" err="1">
                          <a:effectLst/>
                        </a:rPr>
                        <a:t>неї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целюлозні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матеріали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4.6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2761361889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Хімічна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промисловість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3.9</a:t>
                      </a:r>
                      <a:endParaRPr lang="ru-RU" sz="2000" b="0">
                        <a:effectLst/>
                      </a:endParaRPr>
                    </a:p>
                  </a:txBody>
                  <a:tcPr marL="31678" marR="31678" marT="31678" marB="31678" anchor="ctr"/>
                </a:tc>
                <a:extLst>
                  <a:ext uri="{0D108BD9-81ED-4DB2-BD59-A6C34878D82A}">
                    <a16:rowId xmlns:a16="http://schemas.microsoft.com/office/drawing/2014/main" val="3722189240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Інші</a:t>
                      </a:r>
                      <a:endParaRPr lang="ru-RU" sz="2000" b="0" dirty="0">
                        <a:effectLst/>
                      </a:endParaRPr>
                    </a:p>
                  </a:txBody>
                  <a:tcPr marL="31678" marR="31678" marT="31678" marB="31678" anchor="ctr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0822" marR="60822" marT="30411" marB="30411"/>
                </a:tc>
                <a:extLst>
                  <a:ext uri="{0D108BD9-81ED-4DB2-BD59-A6C34878D82A}">
                    <a16:rowId xmlns:a16="http://schemas.microsoft.com/office/drawing/2014/main" val="5562281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63374" y="12544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6507"/>
              </p:ext>
            </p:extLst>
          </p:nvPr>
        </p:nvGraphicFramePr>
        <p:xfrm>
          <a:off x="414482" y="848011"/>
          <a:ext cx="7898244" cy="555608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293591">
                  <a:extLst>
                    <a:ext uri="{9D8B030D-6E8A-4147-A177-3AD203B41FA5}">
                      <a16:colId xmlns:a16="http://schemas.microsoft.com/office/drawing/2014/main" val="3001120591"/>
                    </a:ext>
                  </a:extLst>
                </a:gridCol>
                <a:gridCol w="2604653">
                  <a:extLst>
                    <a:ext uri="{9D8B030D-6E8A-4147-A177-3AD203B41FA5}">
                      <a16:colId xmlns:a16="http://schemas.microsoft.com/office/drawing/2014/main" val="40958877"/>
                    </a:ext>
                  </a:extLst>
                </a:gridCol>
              </a:tblGrid>
              <a:tr h="3004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effectLst/>
                        </a:rPr>
                        <a:t>Назва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effectLst/>
                        </a:rPr>
                        <a:t>Доля в </a:t>
                      </a:r>
                      <a:r>
                        <a:rPr lang="ru-RU" sz="2000" b="1" dirty="0" err="1" smtClean="0">
                          <a:effectLst/>
                        </a:rPr>
                        <a:t>імпорті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товарів</a:t>
                      </a:r>
                      <a:r>
                        <a:rPr lang="ru-RU" sz="2000" b="1" dirty="0">
                          <a:effectLst/>
                        </a:rPr>
                        <a:t>, %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2486500869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Мінерали</a:t>
                      </a:r>
                      <a:r>
                        <a:rPr lang="ru-RU" sz="2000" dirty="0">
                          <a:effectLst/>
                        </a:rPr>
                        <a:t> (в тому </a:t>
                      </a:r>
                      <a:r>
                        <a:rPr lang="ru-RU" sz="2000" dirty="0" err="1">
                          <a:effectLst/>
                        </a:rPr>
                        <a:t>числі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паливо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24.1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2285216273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Текстиль, </a:t>
                      </a:r>
                      <a:r>
                        <a:rPr lang="ru-RU" sz="2000" dirty="0" err="1">
                          <a:effectLst/>
                        </a:rPr>
                        <a:t>одяг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взуття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399638814"/>
                  </a:ext>
                </a:extLst>
              </a:tr>
              <a:tr h="52339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Недорогоцінні</a:t>
                      </a:r>
                      <a:r>
                        <a:rPr lang="ru-RU" sz="2000" dirty="0">
                          <a:effectLst/>
                        </a:rPr>
                        <a:t> метали та </a:t>
                      </a:r>
                      <a:r>
                        <a:rPr lang="ru-RU" sz="2000" dirty="0" err="1">
                          <a:effectLst/>
                        </a:rPr>
                        <a:t>вироби</a:t>
                      </a:r>
                      <a:r>
                        <a:rPr lang="ru-RU" sz="2000" dirty="0">
                          <a:effectLst/>
                        </a:rPr>
                        <a:t> з них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6.3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2897406678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Машини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обладнання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20.3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1528688828"/>
                  </a:ext>
                </a:extLst>
              </a:tr>
              <a:tr h="52339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Хімічна</a:t>
                      </a:r>
                      <a:r>
                        <a:rPr lang="ru-RU" sz="2000" dirty="0">
                          <a:effectLst/>
                        </a:rPr>
                        <a:t> та </a:t>
                      </a:r>
                      <a:r>
                        <a:rPr lang="ru-RU" sz="2000" dirty="0" err="1">
                          <a:effectLst/>
                        </a:rPr>
                        <a:t>фармацевтична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промисловість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13.4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2219840449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Транспортні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засоби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3843795122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Продукція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тваринництва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2.5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193836825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Продукти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рослинного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походження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3.1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3251604244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Деревина, </a:t>
                      </a:r>
                      <a:r>
                        <a:rPr lang="ru-RU" sz="2000" dirty="0" err="1">
                          <a:effectLst/>
                        </a:rPr>
                        <a:t>вироби</a:t>
                      </a:r>
                      <a:r>
                        <a:rPr lang="ru-RU" sz="2000" dirty="0">
                          <a:effectLst/>
                        </a:rPr>
                        <a:t> з дерева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0.6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3940246364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Полімери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1.6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1896720935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Готові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харчові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продукти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 b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639078181"/>
                  </a:ext>
                </a:extLst>
              </a:tr>
              <a:tr h="30041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err="1">
                          <a:effectLst/>
                        </a:rPr>
                        <a:t>Інші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12.1</a:t>
                      </a:r>
                      <a:endParaRPr lang="ru-RU" sz="2000" b="0" dirty="0">
                        <a:effectLst/>
                      </a:endParaRPr>
                    </a:p>
                  </a:txBody>
                  <a:tcPr marL="38713" marR="38713" marT="38713" marB="38713" anchor="ctr"/>
                </a:tc>
                <a:extLst>
                  <a:ext uri="{0D108BD9-81ED-4DB2-BD59-A6C34878D82A}">
                    <a16:rowId xmlns:a16="http://schemas.microsoft.com/office/drawing/2014/main" val="361963866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75542" y="263236"/>
            <a:ext cx="4732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Структура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імпорту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товарів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7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203" t="30208" r="49680" b="11648"/>
          <a:stretch/>
        </p:blipFill>
        <p:spPr>
          <a:xfrm>
            <a:off x="1260763" y="584775"/>
            <a:ext cx="6234545" cy="6154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9972" y="0"/>
            <a:ext cx="2837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Імпортна квота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286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590</Words>
  <Application>Microsoft Office PowerPoint</Application>
  <PresentationFormat>Экран (4:3)</PresentationFormat>
  <Paragraphs>288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metodist</cp:lastModifiedBy>
  <cp:revision>12</cp:revision>
  <dcterms:created xsi:type="dcterms:W3CDTF">2019-03-16T13:36:10Z</dcterms:created>
  <dcterms:modified xsi:type="dcterms:W3CDTF">2019-03-18T10:47:46Z</dcterms:modified>
</cp:coreProperties>
</file>