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71" r:id="rId3"/>
    <p:sldId id="256" r:id="rId4"/>
    <p:sldId id="257" r:id="rId5"/>
    <p:sldId id="258" r:id="rId6"/>
    <p:sldId id="259" r:id="rId7"/>
    <p:sldId id="260" r:id="rId8"/>
    <p:sldId id="261" r:id="rId9"/>
    <p:sldId id="264" r:id="rId10"/>
    <p:sldId id="263" r:id="rId11"/>
    <p:sldId id="262" r:id="rId12"/>
    <p:sldId id="265" r:id="rId13"/>
    <p:sldId id="266" r:id="rId14"/>
    <p:sldId id="267" r:id="rId15"/>
    <p:sldId id="269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785928864701915E-2"/>
          <c:y val="2.1215225484177293E-2"/>
          <c:w val="0.93137813516442525"/>
          <c:h val="0.75409763911402694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Товари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Лист1!$B$1:$C$1</c:f>
              <c:strCache>
                <c:ptCount val="2"/>
                <c:pt idx="0">
                  <c:v>Експорт</c:v>
                </c:pt>
                <c:pt idx="1">
                  <c:v>Імпорт</c:v>
                </c:pt>
              </c:strCache>
            </c:strRef>
          </c:cat>
          <c:val>
            <c:numRef>
              <c:f>Лист1!$B$2:$C$2</c:f>
              <c:numCache>
                <c:formatCode>General</c:formatCode>
                <c:ptCount val="2"/>
                <c:pt idx="0">
                  <c:v>26876.2</c:v>
                </c:pt>
                <c:pt idx="1">
                  <c:v>30939.9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70-40C4-AB38-25AF807B7061}"/>
            </c:ext>
          </c:extLst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Послуги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Лист1!$B$1:$C$1</c:f>
              <c:strCache>
                <c:ptCount val="2"/>
                <c:pt idx="0">
                  <c:v>Експорт</c:v>
                </c:pt>
                <c:pt idx="1">
                  <c:v>Імпорт</c:v>
                </c:pt>
              </c:strCache>
            </c:strRef>
          </c:cat>
          <c:val>
            <c:numRef>
              <c:f>Лист1!$B$3:$C$3</c:f>
              <c:numCache>
                <c:formatCode>General</c:formatCode>
                <c:ptCount val="2"/>
                <c:pt idx="0">
                  <c:v>5377.9</c:v>
                </c:pt>
                <c:pt idx="1">
                  <c:v>2551.5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970-40C4-AB38-25AF807B70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82755120"/>
        <c:axId val="390992328"/>
        <c:axId val="0"/>
      </c:bar3DChart>
      <c:catAx>
        <c:axId val="382755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90992328"/>
        <c:crosses val="autoZero"/>
        <c:auto val="1"/>
        <c:lblAlgn val="ctr"/>
        <c:lblOffset val="100"/>
        <c:noMultiLvlLbl val="0"/>
      </c:catAx>
      <c:valAx>
        <c:axId val="390992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82755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5322C-7EC8-445A-8ACC-9388FCB0572D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86D4-5241-46E5-958D-3051A1E73D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673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5322C-7EC8-445A-8ACC-9388FCB0572D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86D4-5241-46E5-958D-3051A1E73D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047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5322C-7EC8-445A-8ACC-9388FCB0572D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86D4-5241-46E5-958D-3051A1E73D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423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5322C-7EC8-445A-8ACC-9388FCB0572D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86D4-5241-46E5-958D-3051A1E73D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628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5322C-7EC8-445A-8ACC-9388FCB0572D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86D4-5241-46E5-958D-3051A1E73D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11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5322C-7EC8-445A-8ACC-9388FCB0572D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86D4-5241-46E5-958D-3051A1E73D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54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5322C-7EC8-445A-8ACC-9388FCB0572D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86D4-5241-46E5-958D-3051A1E73D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49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5322C-7EC8-445A-8ACC-9388FCB0572D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86D4-5241-46E5-958D-3051A1E73D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012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5322C-7EC8-445A-8ACC-9388FCB0572D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86D4-5241-46E5-958D-3051A1E73D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390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5322C-7EC8-445A-8ACC-9388FCB0572D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86D4-5241-46E5-958D-3051A1E73D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767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5322C-7EC8-445A-8ACC-9388FCB0572D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86D4-5241-46E5-958D-3051A1E73D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14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5322C-7EC8-445A-8ACC-9388FCB0572D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3A86D4-5241-46E5-958D-3051A1E73D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125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3602" t="19858" r="29343" b="18277"/>
          <a:stretch/>
        </p:blipFill>
        <p:spPr>
          <a:xfrm>
            <a:off x="1537854" y="235527"/>
            <a:ext cx="6497782" cy="609925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1534" y="6334780"/>
            <a:ext cx="819326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Вплив імпортного тарифу на економіку малої країни</a:t>
            </a:r>
            <a:endParaRPr lang="ru-RU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150424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5840" y="318654"/>
            <a:ext cx="863364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Відмінності імпортного тарифу і імпортної квоти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2"/>
          <a:stretch/>
        </p:blipFill>
        <p:spPr>
          <a:xfrm>
            <a:off x="255840" y="1528979"/>
            <a:ext cx="4190014" cy="38957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663" y="1579418"/>
            <a:ext cx="4344518" cy="37948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787134" y="5757865"/>
            <a:ext cx="112742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Мито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74437" y="5882556"/>
            <a:ext cx="117391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Квота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234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5113" y="263236"/>
            <a:ext cx="863364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Відмінності імпортного тарифу і імпортної квоти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0964699"/>
              </p:ext>
            </p:extLst>
          </p:nvPr>
        </p:nvGraphicFramePr>
        <p:xfrm>
          <a:off x="325113" y="848011"/>
          <a:ext cx="8236996" cy="5870260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2745409">
                  <a:extLst>
                    <a:ext uri="{9D8B030D-6E8A-4147-A177-3AD203B41FA5}">
                      <a16:colId xmlns:a16="http://schemas.microsoft.com/office/drawing/2014/main" val="1568943785"/>
                    </a:ext>
                  </a:extLst>
                </a:gridCol>
                <a:gridCol w="2745409">
                  <a:extLst>
                    <a:ext uri="{9D8B030D-6E8A-4147-A177-3AD203B41FA5}">
                      <a16:colId xmlns:a16="http://schemas.microsoft.com/office/drawing/2014/main" val="3571502437"/>
                    </a:ext>
                  </a:extLst>
                </a:gridCol>
                <a:gridCol w="2746178">
                  <a:extLst>
                    <a:ext uri="{9D8B030D-6E8A-4147-A177-3AD203B41FA5}">
                      <a16:colId xmlns:a16="http://schemas.microsoft.com/office/drawing/2014/main" val="18426054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Імпортний тариф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Імпортна квота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638225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Зміст ефекту доходу полягає 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перерозподілі доходу від споживачів до бюджету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перерозподілі доходу від споживачів імпортують компаніям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7839307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Зростання внутрішнього попиту на товар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призводить до збільшення його імпорту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призводить до підвищення його внутрішньої ціни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931481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Адміністрування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досить компактних митних органів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вимагає створення громіздкої системи розподілу ліцензій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141447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Обмежувальний ефект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залежить від коливання імпортних цін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точно обмежує імпорт бажаним кількістю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472015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265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3379" t="19981" r="25722" b="12595"/>
          <a:stretch/>
        </p:blipFill>
        <p:spPr>
          <a:xfrm>
            <a:off x="512618" y="355753"/>
            <a:ext cx="7564582" cy="563387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6021799"/>
            <a:ext cx="912589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Економічний</a:t>
            </a:r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ефект</a:t>
            </a:r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«</a:t>
            </a:r>
            <a:r>
              <a:rPr lang="ru-RU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добровільного</a:t>
            </a:r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» </a:t>
            </a:r>
            <a:r>
              <a:rPr lang="ru-RU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обмеження</a:t>
            </a:r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експорту</a:t>
            </a:r>
            <a:endParaRPr lang="ru-RU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217562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71" y="386628"/>
            <a:ext cx="6380019" cy="544241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37866" y="6021799"/>
            <a:ext cx="625017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Економічний</a:t>
            </a:r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ефект</a:t>
            </a:r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внутрішніх</a:t>
            </a:r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субсидій</a:t>
            </a:r>
            <a:endParaRPr lang="ru-RU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45691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81281" y="6021799"/>
            <a:ext cx="636334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Економічний</a:t>
            </a:r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ефект</a:t>
            </a:r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експортних</a:t>
            </a:r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субсидій</a:t>
            </a:r>
            <a:endParaRPr lang="ru-RU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569" y="138546"/>
            <a:ext cx="7088768" cy="602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1617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1848040"/>
              </p:ext>
            </p:extLst>
          </p:nvPr>
        </p:nvGraphicFramePr>
        <p:xfrm>
          <a:off x="219411" y="778739"/>
          <a:ext cx="8705178" cy="5845558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2901455">
                  <a:extLst>
                    <a:ext uri="{9D8B030D-6E8A-4147-A177-3AD203B41FA5}">
                      <a16:colId xmlns:a16="http://schemas.microsoft.com/office/drawing/2014/main" val="3672054652"/>
                    </a:ext>
                  </a:extLst>
                </a:gridCol>
                <a:gridCol w="2901455">
                  <a:extLst>
                    <a:ext uri="{9D8B030D-6E8A-4147-A177-3AD203B41FA5}">
                      <a16:colId xmlns:a16="http://schemas.microsoft.com/office/drawing/2014/main" val="3167619476"/>
                    </a:ext>
                  </a:extLst>
                </a:gridCol>
                <a:gridCol w="2902268">
                  <a:extLst>
                    <a:ext uri="{9D8B030D-6E8A-4147-A177-3AD203B41FA5}">
                      <a16:colId xmlns:a16="http://schemas.microsoft.com/office/drawing/2014/main" val="301315968"/>
                    </a:ext>
                  </a:extLst>
                </a:gridCol>
              </a:tblGrid>
              <a:tr h="22901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900" dirty="0">
                          <a:effectLst/>
                        </a:rPr>
                        <a:t> 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94" marR="601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900">
                          <a:effectLst/>
                        </a:rPr>
                        <a:t>Імпортний тариф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94" marR="601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900">
                          <a:effectLst/>
                        </a:rPr>
                        <a:t>Експортна субсидія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94" marR="60194" marT="0" marB="0"/>
                </a:tc>
                <a:extLst>
                  <a:ext uri="{0D108BD9-81ED-4DB2-BD59-A6C34878D82A}">
                    <a16:rowId xmlns:a16="http://schemas.microsoft.com/office/drawing/2014/main" val="554236634"/>
                  </a:ext>
                </a:extLst>
              </a:tr>
              <a:tr h="6870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900" dirty="0">
                          <a:effectLst/>
                        </a:rPr>
                        <a:t>Відносна ціна імпортних товарів на світовому ринку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94" marR="601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900" dirty="0">
                          <a:effectLst/>
                        </a:rPr>
                        <a:t>скорочується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94" marR="601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900">
                          <a:effectLst/>
                        </a:rPr>
                        <a:t>збільшується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94" marR="60194" marT="0" marB="0"/>
                </a:tc>
                <a:extLst>
                  <a:ext uri="{0D108BD9-81ED-4DB2-BD59-A6C34878D82A}">
                    <a16:rowId xmlns:a16="http://schemas.microsoft.com/office/drawing/2014/main" val="2715374719"/>
                  </a:ext>
                </a:extLst>
              </a:tr>
              <a:tr h="6870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900">
                          <a:effectLst/>
                        </a:rPr>
                        <a:t>Відносна ціна експортних товарів на світовому ринку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94" marR="601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900" dirty="0">
                          <a:effectLst/>
                        </a:rPr>
                        <a:t>збільшується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94" marR="601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900">
                          <a:effectLst/>
                        </a:rPr>
                        <a:t>скорочується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94" marR="60194" marT="0" marB="0"/>
                </a:tc>
                <a:extLst>
                  <a:ext uri="{0D108BD9-81ED-4DB2-BD59-A6C34878D82A}">
                    <a16:rowId xmlns:a16="http://schemas.microsoft.com/office/drawing/2014/main" val="3849338106"/>
                  </a:ext>
                </a:extLst>
              </a:tr>
              <a:tr h="4580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900">
                          <a:effectLst/>
                        </a:rPr>
                        <a:t>умови торгівлі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94" marR="601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900" dirty="0">
                          <a:effectLst/>
                        </a:rPr>
                        <a:t>поліпшуються за рахунок інших країн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94" marR="601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900">
                          <a:effectLst/>
                        </a:rPr>
                        <a:t>погіршуються на користь інших країн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94" marR="60194" marT="0" marB="0"/>
                </a:tc>
                <a:extLst>
                  <a:ext uri="{0D108BD9-81ED-4DB2-BD59-A6C34878D82A}">
                    <a16:rowId xmlns:a16="http://schemas.microsoft.com/office/drawing/2014/main" val="1129020455"/>
                  </a:ext>
                </a:extLst>
              </a:tr>
              <a:tr h="6870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900">
                          <a:effectLst/>
                        </a:rPr>
                        <a:t>Внутрішня ціна імпортних товарів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94" marR="601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900" dirty="0">
                          <a:effectLst/>
                        </a:rPr>
                        <a:t>збільшується (знижується в разі парадоксу </a:t>
                      </a:r>
                      <a:r>
                        <a:rPr lang="uk-UA" sz="1900" dirty="0" err="1">
                          <a:effectLst/>
                        </a:rPr>
                        <a:t>Метцлера</a:t>
                      </a:r>
                      <a:r>
                        <a:rPr lang="uk-UA" sz="1900" dirty="0">
                          <a:effectLst/>
                        </a:rPr>
                        <a:t>)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94" marR="601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900" dirty="0">
                          <a:effectLst/>
                        </a:rPr>
                        <a:t>залишається колишньою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94" marR="60194" marT="0" marB="0"/>
                </a:tc>
                <a:extLst>
                  <a:ext uri="{0D108BD9-81ED-4DB2-BD59-A6C34878D82A}">
                    <a16:rowId xmlns:a16="http://schemas.microsoft.com/office/drawing/2014/main" val="3824712075"/>
                  </a:ext>
                </a:extLst>
              </a:tr>
              <a:tr h="6870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900">
                          <a:effectLst/>
                        </a:rPr>
                        <a:t>Внутрішня ціна експортних товарів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94" marR="601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900">
                          <a:effectLst/>
                        </a:rPr>
                        <a:t>залишається колишньою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94" marR="601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900" dirty="0">
                          <a:effectLst/>
                        </a:rPr>
                        <a:t>збільшується (знижується в разі парадоксу </a:t>
                      </a:r>
                      <a:r>
                        <a:rPr lang="uk-UA" sz="1900" dirty="0" err="1">
                          <a:effectLst/>
                        </a:rPr>
                        <a:t>Метцлера</a:t>
                      </a:r>
                      <a:r>
                        <a:rPr lang="uk-UA" sz="1900" dirty="0">
                          <a:effectLst/>
                        </a:rPr>
                        <a:t>)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94" marR="60194" marT="0" marB="0"/>
                </a:tc>
                <a:extLst>
                  <a:ext uri="{0D108BD9-81ED-4DB2-BD59-A6C34878D82A}">
                    <a16:rowId xmlns:a16="http://schemas.microsoft.com/office/drawing/2014/main" val="461207973"/>
                  </a:ext>
                </a:extLst>
              </a:tr>
              <a:tr h="4580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900">
                          <a:effectLst/>
                        </a:rPr>
                        <a:t>Внутрішній попит на експортні товари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94" marR="601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900">
                          <a:effectLst/>
                        </a:rPr>
                        <a:t>залишається колишнім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94" marR="601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900" dirty="0">
                          <a:effectLst/>
                        </a:rPr>
                        <a:t>знижується залишається колишнім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94" marR="60194" marT="0" marB="0"/>
                </a:tc>
                <a:extLst>
                  <a:ext uri="{0D108BD9-81ED-4DB2-BD59-A6C34878D82A}">
                    <a16:rowId xmlns:a16="http://schemas.microsoft.com/office/drawing/2014/main" val="332230653"/>
                  </a:ext>
                </a:extLst>
              </a:tr>
              <a:tr h="4580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900">
                          <a:effectLst/>
                        </a:rPr>
                        <a:t>Внутрішній попит на імпортні товари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94" marR="601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900">
                          <a:effectLst/>
                        </a:rPr>
                        <a:t>знижується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94" marR="601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900" dirty="0">
                          <a:effectLst/>
                        </a:rPr>
                        <a:t>залишається колишнім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94" marR="60194" marT="0" marB="0"/>
                </a:tc>
                <a:extLst>
                  <a:ext uri="{0D108BD9-81ED-4DB2-BD59-A6C34878D82A}">
                    <a16:rowId xmlns:a16="http://schemas.microsoft.com/office/drawing/2014/main" val="225407212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-76741" y="193964"/>
            <a:ext cx="929748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Відмінності імпортного тарифу і експортної субсиді</a:t>
            </a:r>
            <a:r>
              <a:rPr lang="uk-UA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ї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602507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38383" y="5841690"/>
            <a:ext cx="579331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Дискримінація</a:t>
            </a:r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у </a:t>
            </a:r>
            <a:r>
              <a:rPr lang="ru-RU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цінах</a:t>
            </a:r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через </a:t>
            </a:r>
            <a:r>
              <a:rPr lang="ru-RU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демпінг</a:t>
            </a:r>
            <a:endParaRPr lang="ru-RU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2771"/>
            <a:ext cx="8870085" cy="35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300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9648" y="6334780"/>
            <a:ext cx="839704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Вплив імпортного тарифу на економіку великої країни</a:t>
            </a:r>
            <a:endParaRPr lang="ru-RU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2750" t="16004" r="32963" b="18466"/>
          <a:stretch/>
        </p:blipFill>
        <p:spPr>
          <a:xfrm>
            <a:off x="1468606" y="0"/>
            <a:ext cx="5915867" cy="6356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513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91978" y="196426"/>
            <a:ext cx="692631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Торг</a:t>
            </a:r>
            <a:r>
              <a:rPr lang="uk-UA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івельні</a:t>
            </a:r>
            <a:r>
              <a:rPr lang="uk-UA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партнери України, 2018 рік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6529192"/>
              </p:ext>
            </p:extLst>
          </p:nvPr>
        </p:nvGraphicFramePr>
        <p:xfrm>
          <a:off x="305459" y="744984"/>
          <a:ext cx="8699356" cy="5677154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2174839">
                  <a:extLst>
                    <a:ext uri="{9D8B030D-6E8A-4147-A177-3AD203B41FA5}">
                      <a16:colId xmlns:a16="http://schemas.microsoft.com/office/drawing/2014/main" val="3079745286"/>
                    </a:ext>
                  </a:extLst>
                </a:gridCol>
                <a:gridCol w="2174839">
                  <a:extLst>
                    <a:ext uri="{9D8B030D-6E8A-4147-A177-3AD203B41FA5}">
                      <a16:colId xmlns:a16="http://schemas.microsoft.com/office/drawing/2014/main" val="2400544600"/>
                    </a:ext>
                  </a:extLst>
                </a:gridCol>
                <a:gridCol w="2174839">
                  <a:extLst>
                    <a:ext uri="{9D8B030D-6E8A-4147-A177-3AD203B41FA5}">
                      <a16:colId xmlns:a16="http://schemas.microsoft.com/office/drawing/2014/main" val="2078860961"/>
                    </a:ext>
                  </a:extLst>
                </a:gridCol>
                <a:gridCol w="2174839">
                  <a:extLst>
                    <a:ext uri="{9D8B030D-6E8A-4147-A177-3AD203B41FA5}">
                      <a16:colId xmlns:a16="http://schemas.microsoft.com/office/drawing/2014/main" val="415042879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</a:rPr>
                        <a:t>Країна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Експорт, %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Імпорт, %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Сальдо, тис. дол.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27323534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Австрія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1.1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-16.5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9403236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Алжир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0.8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214.1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30144706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Азербайджан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0.8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0.9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-87.1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7463846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Болгарія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1.2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0.5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160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35234817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Бельгія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0.8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1.1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-136.6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2117736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Білорусь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2.9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6.5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-1235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5039641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Греція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0.7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0.4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57.6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38800862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Грузія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0.2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203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356988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Велика Британія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1.2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1.6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-168.9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20068618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Єгипет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4.1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0.2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1033.6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42819021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Ізраїль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1.4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0.4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262.5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6950781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Індія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5.2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1.1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1065.6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6233001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Ірак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1.4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379.7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29430758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478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91978" y="0"/>
            <a:ext cx="692631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Торг</a:t>
            </a:r>
            <a:r>
              <a:rPr lang="uk-UA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івельні</a:t>
            </a:r>
            <a:r>
              <a:rPr lang="uk-UA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партнери України, 2018 рік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1140084"/>
              </p:ext>
            </p:extLst>
          </p:nvPr>
        </p:nvGraphicFramePr>
        <p:xfrm>
          <a:off x="292243" y="473939"/>
          <a:ext cx="8366847" cy="6481072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2804482">
                  <a:extLst>
                    <a:ext uri="{9D8B030D-6E8A-4147-A177-3AD203B41FA5}">
                      <a16:colId xmlns:a16="http://schemas.microsoft.com/office/drawing/2014/main" val="1321300647"/>
                    </a:ext>
                  </a:extLst>
                </a:gridCol>
                <a:gridCol w="1378941">
                  <a:extLst>
                    <a:ext uri="{9D8B030D-6E8A-4147-A177-3AD203B41FA5}">
                      <a16:colId xmlns:a16="http://schemas.microsoft.com/office/drawing/2014/main" val="2636229794"/>
                    </a:ext>
                  </a:extLst>
                </a:gridCol>
                <a:gridCol w="2091712">
                  <a:extLst>
                    <a:ext uri="{9D8B030D-6E8A-4147-A177-3AD203B41FA5}">
                      <a16:colId xmlns:a16="http://schemas.microsoft.com/office/drawing/2014/main" val="355865670"/>
                    </a:ext>
                  </a:extLst>
                </a:gridCol>
                <a:gridCol w="2091712">
                  <a:extLst>
                    <a:ext uri="{9D8B030D-6E8A-4147-A177-3AD203B41FA5}">
                      <a16:colId xmlns:a16="http://schemas.microsoft.com/office/drawing/2014/main" val="19878989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 err="1">
                          <a:effectLst/>
                        </a:rPr>
                        <a:t>Індонезія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0.6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0.5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1065.6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25053925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Іран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1.4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0.1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360.2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7326137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Іспанія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2.6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1.2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323.3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35958801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Італія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6.1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3.5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564.5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29927636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Казахстан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0.8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0.8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-33.8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22324184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Корея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0.5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0.8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-111.6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20601677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Китай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4.3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12.2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-2604.1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32546207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Латвія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0.6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0.3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87.4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28877065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Ліван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0.9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0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247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6770554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Литва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0.7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1.4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-251.7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6209548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Марокко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0.8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0.3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179.5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7172653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Молдова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1.7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0.3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382.4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2687896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Нідерланди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9.6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1.3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443.5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4764772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ОАЕ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1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0.1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227.5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2362810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Німеччина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10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10.7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-2311.3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2579506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 err="1">
                          <a:effectLst/>
                        </a:rPr>
                        <a:t>Польща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15.5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6.5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-136.2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7215809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929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91978" y="-69275"/>
            <a:ext cx="692631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Торг</a:t>
            </a:r>
            <a:r>
              <a:rPr lang="uk-UA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івельні</a:t>
            </a:r>
            <a:r>
              <a:rPr lang="uk-UA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партнери України, 2018 рік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4876168"/>
              </p:ext>
            </p:extLst>
          </p:nvPr>
        </p:nvGraphicFramePr>
        <p:xfrm>
          <a:off x="315337" y="467935"/>
          <a:ext cx="8602376" cy="6320790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2298556">
                  <a:extLst>
                    <a:ext uri="{9D8B030D-6E8A-4147-A177-3AD203B41FA5}">
                      <a16:colId xmlns:a16="http://schemas.microsoft.com/office/drawing/2014/main" val="2496407863"/>
                    </a:ext>
                  </a:extLst>
                </a:gridCol>
                <a:gridCol w="2002632">
                  <a:extLst>
                    <a:ext uri="{9D8B030D-6E8A-4147-A177-3AD203B41FA5}">
                      <a16:colId xmlns:a16="http://schemas.microsoft.com/office/drawing/2014/main" val="2838038577"/>
                    </a:ext>
                  </a:extLst>
                </a:gridCol>
                <a:gridCol w="2150594">
                  <a:extLst>
                    <a:ext uri="{9D8B030D-6E8A-4147-A177-3AD203B41FA5}">
                      <a16:colId xmlns:a16="http://schemas.microsoft.com/office/drawing/2014/main" val="2909092015"/>
                    </a:ext>
                  </a:extLst>
                </a:gridCol>
                <a:gridCol w="2150594">
                  <a:extLst>
                    <a:ext uri="{9D8B030D-6E8A-4147-A177-3AD203B41FA5}">
                      <a16:colId xmlns:a16="http://schemas.microsoft.com/office/drawing/2014/main" val="41258162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</a:rPr>
                        <a:t>Росія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8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14.3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-2291.1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42053225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Румунія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2.1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274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34566773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Сербія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0.6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0.3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65.4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33958421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Словаччина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2.1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0.9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243.6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42881819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Саудівська Аравія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0.3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154.2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5187692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США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2.2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5.4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-1093.2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855133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Туніс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0.8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216.4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22293457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Туреччина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5.8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2.7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721.7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21423343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Угорщина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3.6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2.2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295.3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9464536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Франція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0.9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2.8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-610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5943757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Чехія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1.9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1.8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-46.8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4042462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Швеція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0.2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0.8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-219.9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32697298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Швейцарія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0.2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2.7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-794.5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31353807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Японія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0.4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1.2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-266.9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1435477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effectLst/>
                        </a:rPr>
                        <a:t>Баланс, тис. дол.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effectLst/>
                        </a:rPr>
                        <a:t>-4063.7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3537529019"/>
                  </a:ext>
                </a:extLst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22972" y="584775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397513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19021" y="263236"/>
            <a:ext cx="784580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Обсяг</a:t>
            </a:r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експорту</a:t>
            </a:r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за I та II </a:t>
            </a:r>
            <a:r>
              <a:rPr lang="ru-RU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квартали</a:t>
            </a:r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2018 року 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0166024"/>
              </p:ext>
            </p:extLst>
          </p:nvPr>
        </p:nvGraphicFramePr>
        <p:xfrm>
          <a:off x="193963" y="2057400"/>
          <a:ext cx="8506691" cy="4384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447308" y="1160318"/>
            <a:ext cx="440569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Сальдо: -1237,3 тис. дол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8781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79970" y="263236"/>
            <a:ext cx="492391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Структура </a:t>
            </a:r>
            <a:r>
              <a:rPr lang="ru-RU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експорту</a:t>
            </a:r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товарів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1557152"/>
              </p:ext>
            </p:extLst>
          </p:nvPr>
        </p:nvGraphicFramePr>
        <p:xfrm>
          <a:off x="130992" y="924789"/>
          <a:ext cx="8569662" cy="5331368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5701772">
                  <a:extLst>
                    <a:ext uri="{9D8B030D-6E8A-4147-A177-3AD203B41FA5}">
                      <a16:colId xmlns:a16="http://schemas.microsoft.com/office/drawing/2014/main" val="144684737"/>
                    </a:ext>
                  </a:extLst>
                </a:gridCol>
                <a:gridCol w="2867890">
                  <a:extLst>
                    <a:ext uri="{9D8B030D-6E8A-4147-A177-3AD203B41FA5}">
                      <a16:colId xmlns:a16="http://schemas.microsoft.com/office/drawing/2014/main" val="16797116"/>
                    </a:ext>
                  </a:extLst>
                </a:gridCol>
              </a:tblGrid>
              <a:tr h="428291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 err="1">
                          <a:effectLst/>
                        </a:rPr>
                        <a:t>Назва</a:t>
                      </a:r>
                      <a:endParaRPr lang="ru-RU" sz="2000" b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31678" marR="31678" marT="31678" marB="31678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Доля у загальному експорті товарів, %</a:t>
                      </a:r>
                      <a:endParaRPr lang="ru-RU" sz="2000" b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31678" marR="31678" marT="31678" marB="31678" anchor="ctr"/>
                </a:tc>
                <a:extLst>
                  <a:ext uri="{0D108BD9-81ED-4DB2-BD59-A6C34878D82A}">
                    <a16:rowId xmlns:a16="http://schemas.microsoft.com/office/drawing/2014/main" val="3368754116"/>
                  </a:ext>
                </a:extLst>
              </a:tr>
              <a:tr h="428291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dirty="0" err="1">
                          <a:effectLst/>
                        </a:rPr>
                        <a:t>Рослинництво</a:t>
                      </a:r>
                      <a:r>
                        <a:rPr lang="ru-RU" sz="2000" dirty="0">
                          <a:effectLst/>
                        </a:rPr>
                        <a:t> (в тому </a:t>
                      </a:r>
                      <a:r>
                        <a:rPr lang="ru-RU" sz="2000" dirty="0" err="1">
                          <a:effectLst/>
                        </a:rPr>
                        <a:t>числі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зернові</a:t>
                      </a:r>
                      <a:r>
                        <a:rPr lang="ru-RU" sz="2000" dirty="0">
                          <a:effectLst/>
                        </a:rPr>
                        <a:t>)</a:t>
                      </a:r>
                      <a:endParaRPr lang="ru-RU" sz="2000" b="0" dirty="0">
                        <a:effectLst/>
                      </a:endParaRPr>
                    </a:p>
                  </a:txBody>
                  <a:tcPr marL="31678" marR="31678" marT="31678" marB="31678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17.8 (13.3)</a:t>
                      </a:r>
                      <a:endParaRPr lang="ru-RU" sz="2000" b="0">
                        <a:effectLst/>
                      </a:endParaRPr>
                    </a:p>
                  </a:txBody>
                  <a:tcPr marL="31678" marR="31678" marT="31678" marB="31678" anchor="ctr"/>
                </a:tc>
                <a:extLst>
                  <a:ext uri="{0D108BD9-81ED-4DB2-BD59-A6C34878D82A}">
                    <a16:rowId xmlns:a16="http://schemas.microsoft.com/office/drawing/2014/main" val="299478792"/>
                  </a:ext>
                </a:extLst>
              </a:tr>
              <a:tr h="245824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dirty="0" err="1">
                          <a:effectLst/>
                        </a:rPr>
                        <a:t>Жири</a:t>
                      </a:r>
                      <a:r>
                        <a:rPr lang="ru-RU" sz="2000" dirty="0">
                          <a:effectLst/>
                        </a:rPr>
                        <a:t> та </a:t>
                      </a:r>
                      <a:r>
                        <a:rPr lang="ru-RU" sz="2000" dirty="0" err="1">
                          <a:effectLst/>
                        </a:rPr>
                        <a:t>олії</a:t>
                      </a:r>
                      <a:endParaRPr lang="ru-RU" sz="2000" b="0" dirty="0">
                        <a:effectLst/>
                      </a:endParaRPr>
                    </a:p>
                  </a:txBody>
                  <a:tcPr marL="31678" marR="31678" marT="31678" marB="31678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9.9</a:t>
                      </a:r>
                      <a:endParaRPr lang="ru-RU" sz="2000" b="0">
                        <a:effectLst/>
                      </a:endParaRPr>
                    </a:p>
                  </a:txBody>
                  <a:tcPr marL="31678" marR="31678" marT="31678" marB="31678" anchor="ctr"/>
                </a:tc>
                <a:extLst>
                  <a:ext uri="{0D108BD9-81ED-4DB2-BD59-A6C34878D82A}">
                    <a16:rowId xmlns:a16="http://schemas.microsoft.com/office/drawing/2014/main" val="4049864365"/>
                  </a:ext>
                </a:extLst>
              </a:tr>
              <a:tr h="245824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dirty="0" err="1">
                          <a:effectLst/>
                        </a:rPr>
                        <a:t>Живі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тварини</a:t>
                      </a:r>
                      <a:r>
                        <a:rPr lang="ru-RU" sz="2000" dirty="0">
                          <a:effectLst/>
                        </a:rPr>
                        <a:t> та </a:t>
                      </a:r>
                      <a:r>
                        <a:rPr lang="ru-RU" sz="2000" dirty="0" err="1">
                          <a:effectLst/>
                        </a:rPr>
                        <a:t>м’ясо</a:t>
                      </a:r>
                      <a:endParaRPr lang="ru-RU" sz="2000" b="0" dirty="0">
                        <a:effectLst/>
                      </a:endParaRPr>
                    </a:p>
                  </a:txBody>
                  <a:tcPr marL="31678" marR="31678" marT="31678" marB="31678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2.7</a:t>
                      </a:r>
                      <a:endParaRPr lang="ru-RU" sz="2000" b="0">
                        <a:effectLst/>
                      </a:endParaRPr>
                    </a:p>
                  </a:txBody>
                  <a:tcPr marL="31678" marR="31678" marT="31678" marB="31678" anchor="ctr"/>
                </a:tc>
                <a:extLst>
                  <a:ext uri="{0D108BD9-81ED-4DB2-BD59-A6C34878D82A}">
                    <a16:rowId xmlns:a16="http://schemas.microsoft.com/office/drawing/2014/main" val="3523205646"/>
                  </a:ext>
                </a:extLst>
              </a:tr>
              <a:tr h="245824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dirty="0" err="1">
                          <a:effectLst/>
                        </a:rPr>
                        <a:t>Готові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продукти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харчування</a:t>
                      </a:r>
                      <a:endParaRPr lang="ru-RU" sz="2000" b="0" dirty="0">
                        <a:effectLst/>
                      </a:endParaRPr>
                    </a:p>
                  </a:txBody>
                  <a:tcPr marL="31678" marR="31678" marT="31678" marB="31678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6.3</a:t>
                      </a:r>
                      <a:endParaRPr lang="ru-RU" sz="2000" b="0">
                        <a:effectLst/>
                      </a:endParaRPr>
                    </a:p>
                  </a:txBody>
                  <a:tcPr marL="31678" marR="31678" marT="31678" marB="31678" anchor="ctr"/>
                </a:tc>
                <a:extLst>
                  <a:ext uri="{0D108BD9-81ED-4DB2-BD59-A6C34878D82A}">
                    <a16:rowId xmlns:a16="http://schemas.microsoft.com/office/drawing/2014/main" val="2610949519"/>
                  </a:ext>
                </a:extLst>
              </a:tr>
              <a:tr h="428291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dirty="0" err="1">
                          <a:effectLst/>
                        </a:rPr>
                        <a:t>Недорогоцінний</a:t>
                      </a:r>
                      <a:r>
                        <a:rPr lang="ru-RU" sz="2000" dirty="0">
                          <a:effectLst/>
                        </a:rPr>
                        <a:t> метал,  </a:t>
                      </a:r>
                      <a:r>
                        <a:rPr lang="ru-RU" sz="2000" dirty="0" err="1">
                          <a:effectLst/>
                        </a:rPr>
                        <a:t>вироби</a:t>
                      </a:r>
                      <a:r>
                        <a:rPr lang="ru-RU" sz="2000" dirty="0">
                          <a:effectLst/>
                        </a:rPr>
                        <a:t> з </a:t>
                      </a:r>
                      <a:r>
                        <a:rPr lang="ru-RU" sz="2000" dirty="0" err="1">
                          <a:effectLst/>
                        </a:rPr>
                        <a:t>металу</a:t>
                      </a:r>
                      <a:endParaRPr lang="ru-RU" sz="2000" b="0" dirty="0">
                        <a:effectLst/>
                      </a:endParaRPr>
                    </a:p>
                  </a:txBody>
                  <a:tcPr marL="31678" marR="31678" marT="31678" marB="31678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26.8</a:t>
                      </a:r>
                      <a:endParaRPr lang="ru-RU" sz="2000" b="0">
                        <a:effectLst/>
                      </a:endParaRPr>
                    </a:p>
                  </a:txBody>
                  <a:tcPr marL="31678" marR="31678" marT="31678" marB="31678" anchor="ctr"/>
                </a:tc>
                <a:extLst>
                  <a:ext uri="{0D108BD9-81ED-4DB2-BD59-A6C34878D82A}">
                    <a16:rowId xmlns:a16="http://schemas.microsoft.com/office/drawing/2014/main" val="3717180466"/>
                  </a:ext>
                </a:extLst>
              </a:tr>
              <a:tr h="245824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>
                          <a:effectLst/>
                        </a:rPr>
                        <a:t>Техніка, обладнання, механізми</a:t>
                      </a:r>
                      <a:endParaRPr lang="ru-RU" sz="2000" b="0">
                        <a:effectLst/>
                      </a:endParaRPr>
                    </a:p>
                  </a:txBody>
                  <a:tcPr marL="31678" marR="31678" marT="31678" marB="31678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15.2</a:t>
                      </a:r>
                      <a:endParaRPr lang="ru-RU" sz="2000" b="0">
                        <a:effectLst/>
                      </a:endParaRPr>
                    </a:p>
                  </a:txBody>
                  <a:tcPr marL="31678" marR="31678" marT="31678" marB="31678" anchor="ctr"/>
                </a:tc>
                <a:extLst>
                  <a:ext uri="{0D108BD9-81ED-4DB2-BD59-A6C34878D82A}">
                    <a16:rowId xmlns:a16="http://schemas.microsoft.com/office/drawing/2014/main" val="3917807791"/>
                  </a:ext>
                </a:extLst>
              </a:tr>
              <a:tr h="245824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dirty="0" err="1">
                          <a:effectLst/>
                        </a:rPr>
                        <a:t>Транспортні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засоби</a:t>
                      </a:r>
                      <a:r>
                        <a:rPr lang="ru-RU" sz="2000" dirty="0">
                          <a:effectLst/>
                        </a:rPr>
                        <a:t> ( в </a:t>
                      </a:r>
                      <a:r>
                        <a:rPr lang="ru-RU" sz="2000" dirty="0" err="1">
                          <a:effectLst/>
                        </a:rPr>
                        <a:t>т.ч</a:t>
                      </a:r>
                      <a:r>
                        <a:rPr lang="ru-RU" sz="2000" dirty="0">
                          <a:effectLst/>
                        </a:rPr>
                        <a:t>. </a:t>
                      </a:r>
                      <a:r>
                        <a:rPr lang="ru-RU" sz="2000" dirty="0" err="1">
                          <a:effectLst/>
                        </a:rPr>
                        <a:t>літаки</a:t>
                      </a:r>
                      <a:r>
                        <a:rPr lang="ru-RU" sz="2000" dirty="0">
                          <a:effectLst/>
                        </a:rPr>
                        <a:t>)</a:t>
                      </a:r>
                      <a:endParaRPr lang="ru-RU" sz="2000" b="0" dirty="0">
                        <a:effectLst/>
                      </a:endParaRPr>
                    </a:p>
                  </a:txBody>
                  <a:tcPr marL="31678" marR="31678" marT="31678" marB="31678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effectLst/>
                        </a:rPr>
                        <a:t>1.4</a:t>
                      </a:r>
                      <a:endParaRPr lang="ru-RU" sz="2000" b="0" dirty="0">
                        <a:effectLst/>
                      </a:endParaRPr>
                    </a:p>
                  </a:txBody>
                  <a:tcPr marL="31678" marR="31678" marT="31678" marB="31678" anchor="ctr"/>
                </a:tc>
                <a:extLst>
                  <a:ext uri="{0D108BD9-81ED-4DB2-BD59-A6C34878D82A}">
                    <a16:rowId xmlns:a16="http://schemas.microsoft.com/office/drawing/2014/main" val="2732454372"/>
                  </a:ext>
                </a:extLst>
              </a:tr>
              <a:tr h="245824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dirty="0">
                          <a:effectLst/>
                        </a:rPr>
                        <a:t>Текстиль та </a:t>
                      </a:r>
                      <a:r>
                        <a:rPr lang="ru-RU" sz="2000" dirty="0" err="1">
                          <a:effectLst/>
                        </a:rPr>
                        <a:t>взуття</a:t>
                      </a:r>
                      <a:endParaRPr lang="ru-RU" sz="2000" b="0" dirty="0">
                        <a:effectLst/>
                      </a:endParaRPr>
                    </a:p>
                  </a:txBody>
                  <a:tcPr marL="31678" marR="31678" marT="31678" marB="31678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2.3</a:t>
                      </a:r>
                      <a:endParaRPr lang="ru-RU" sz="2000" b="0">
                        <a:effectLst/>
                      </a:endParaRPr>
                    </a:p>
                  </a:txBody>
                  <a:tcPr marL="31678" marR="31678" marT="31678" marB="31678" anchor="ctr"/>
                </a:tc>
                <a:extLst>
                  <a:ext uri="{0D108BD9-81ED-4DB2-BD59-A6C34878D82A}">
                    <a16:rowId xmlns:a16="http://schemas.microsoft.com/office/drawing/2014/main" val="1376636629"/>
                  </a:ext>
                </a:extLst>
              </a:tr>
              <a:tr h="428291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dirty="0" err="1">
                          <a:effectLst/>
                        </a:rPr>
                        <a:t>Мінеральні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продукти</a:t>
                      </a:r>
                      <a:r>
                        <a:rPr lang="ru-RU" sz="2000" dirty="0">
                          <a:effectLst/>
                        </a:rPr>
                        <a:t> ( </a:t>
                      </a:r>
                      <a:r>
                        <a:rPr lang="ru-RU" sz="2000" dirty="0" err="1">
                          <a:effectLst/>
                        </a:rPr>
                        <a:t>паливо</a:t>
                      </a:r>
                      <a:r>
                        <a:rPr lang="ru-RU" sz="2000" dirty="0">
                          <a:effectLst/>
                        </a:rPr>
                        <a:t>, </a:t>
                      </a:r>
                      <a:r>
                        <a:rPr lang="ru-RU" sz="2000" dirty="0" err="1">
                          <a:effectLst/>
                        </a:rPr>
                        <a:t>мастичні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матеріали</a:t>
                      </a:r>
                      <a:r>
                        <a:rPr lang="ru-RU" sz="2000" dirty="0">
                          <a:effectLst/>
                        </a:rPr>
                        <a:t>)</a:t>
                      </a:r>
                      <a:endParaRPr lang="ru-RU" sz="2000" b="0" dirty="0">
                        <a:effectLst/>
                      </a:endParaRPr>
                    </a:p>
                  </a:txBody>
                  <a:tcPr marL="31678" marR="31678" marT="31678" marB="31678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9.1</a:t>
                      </a:r>
                      <a:endParaRPr lang="ru-RU" sz="2000" b="0">
                        <a:effectLst/>
                      </a:endParaRPr>
                    </a:p>
                  </a:txBody>
                  <a:tcPr marL="31678" marR="31678" marT="31678" marB="31678" anchor="ctr"/>
                </a:tc>
                <a:extLst>
                  <a:ext uri="{0D108BD9-81ED-4DB2-BD59-A6C34878D82A}">
                    <a16:rowId xmlns:a16="http://schemas.microsoft.com/office/drawing/2014/main" val="355227403"/>
                  </a:ext>
                </a:extLst>
              </a:tr>
              <a:tr h="428291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dirty="0">
                          <a:effectLst/>
                        </a:rPr>
                        <a:t>Деревина та </a:t>
                      </a:r>
                      <a:r>
                        <a:rPr lang="ru-RU" sz="2000" dirty="0" err="1">
                          <a:effectLst/>
                        </a:rPr>
                        <a:t>вироби</a:t>
                      </a:r>
                      <a:r>
                        <a:rPr lang="ru-RU" sz="2000" dirty="0">
                          <a:effectLst/>
                        </a:rPr>
                        <a:t> з </a:t>
                      </a:r>
                      <a:r>
                        <a:rPr lang="ru-RU" sz="2000" dirty="0" err="1">
                          <a:effectLst/>
                        </a:rPr>
                        <a:t>неї</a:t>
                      </a:r>
                      <a:r>
                        <a:rPr lang="ru-RU" sz="2000" dirty="0">
                          <a:effectLst/>
                        </a:rPr>
                        <a:t>, </a:t>
                      </a:r>
                      <a:r>
                        <a:rPr lang="ru-RU" sz="2000" dirty="0" err="1">
                          <a:effectLst/>
                        </a:rPr>
                        <a:t>целюлозні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матеріали</a:t>
                      </a:r>
                      <a:endParaRPr lang="ru-RU" sz="2000" b="0" dirty="0">
                        <a:effectLst/>
                      </a:endParaRPr>
                    </a:p>
                  </a:txBody>
                  <a:tcPr marL="31678" marR="31678" marT="31678" marB="31678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4.6</a:t>
                      </a:r>
                      <a:endParaRPr lang="ru-RU" sz="2000" b="0">
                        <a:effectLst/>
                      </a:endParaRPr>
                    </a:p>
                  </a:txBody>
                  <a:tcPr marL="31678" marR="31678" marT="31678" marB="31678" anchor="ctr"/>
                </a:tc>
                <a:extLst>
                  <a:ext uri="{0D108BD9-81ED-4DB2-BD59-A6C34878D82A}">
                    <a16:rowId xmlns:a16="http://schemas.microsoft.com/office/drawing/2014/main" val="2761361889"/>
                  </a:ext>
                </a:extLst>
              </a:tr>
              <a:tr h="245824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dirty="0" err="1">
                          <a:effectLst/>
                        </a:rPr>
                        <a:t>Хімічна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промисловість</a:t>
                      </a:r>
                      <a:endParaRPr lang="ru-RU" sz="2000" b="0" dirty="0">
                        <a:effectLst/>
                      </a:endParaRPr>
                    </a:p>
                  </a:txBody>
                  <a:tcPr marL="31678" marR="31678" marT="31678" marB="31678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3.9</a:t>
                      </a:r>
                      <a:endParaRPr lang="ru-RU" sz="2000" b="0">
                        <a:effectLst/>
                      </a:endParaRPr>
                    </a:p>
                  </a:txBody>
                  <a:tcPr marL="31678" marR="31678" marT="31678" marB="31678" anchor="ctr"/>
                </a:tc>
                <a:extLst>
                  <a:ext uri="{0D108BD9-81ED-4DB2-BD59-A6C34878D82A}">
                    <a16:rowId xmlns:a16="http://schemas.microsoft.com/office/drawing/2014/main" val="3722189240"/>
                  </a:ext>
                </a:extLst>
              </a:tr>
              <a:tr h="245824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dirty="0" err="1">
                          <a:effectLst/>
                        </a:rPr>
                        <a:t>Інші</a:t>
                      </a:r>
                      <a:endParaRPr lang="ru-RU" sz="2000" b="0" dirty="0">
                        <a:effectLst/>
                      </a:endParaRPr>
                    </a:p>
                  </a:txBody>
                  <a:tcPr marL="31678" marR="31678" marT="31678" marB="31678" anchor="ctr"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 marL="60822" marR="60822" marT="30411" marB="30411"/>
                </a:tc>
                <a:extLst>
                  <a:ext uri="{0D108BD9-81ED-4DB2-BD59-A6C34878D82A}">
                    <a16:rowId xmlns:a16="http://schemas.microsoft.com/office/drawing/2014/main" val="556228105"/>
                  </a:ext>
                </a:extLst>
              </a:tr>
            </a:tbl>
          </a:graphicData>
        </a:graphic>
      </p:graphicFrame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363374" y="125441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167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916507"/>
              </p:ext>
            </p:extLst>
          </p:nvPr>
        </p:nvGraphicFramePr>
        <p:xfrm>
          <a:off x="414482" y="848011"/>
          <a:ext cx="7898244" cy="5556084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5293591">
                  <a:extLst>
                    <a:ext uri="{9D8B030D-6E8A-4147-A177-3AD203B41FA5}">
                      <a16:colId xmlns:a16="http://schemas.microsoft.com/office/drawing/2014/main" val="3001120591"/>
                    </a:ext>
                  </a:extLst>
                </a:gridCol>
                <a:gridCol w="2604653">
                  <a:extLst>
                    <a:ext uri="{9D8B030D-6E8A-4147-A177-3AD203B41FA5}">
                      <a16:colId xmlns:a16="http://schemas.microsoft.com/office/drawing/2014/main" val="40958877"/>
                    </a:ext>
                  </a:extLst>
                </a:gridCol>
              </a:tblGrid>
              <a:tr h="300413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dirty="0" err="1">
                          <a:effectLst/>
                        </a:rPr>
                        <a:t>Назва</a:t>
                      </a:r>
                      <a:endParaRPr lang="ru-RU" sz="2000" b="1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38713" marR="38713" marT="38713" marB="38713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dirty="0">
                          <a:effectLst/>
                        </a:rPr>
                        <a:t>Доля в </a:t>
                      </a:r>
                      <a:r>
                        <a:rPr lang="ru-RU" sz="2000" b="1" dirty="0" err="1" smtClean="0">
                          <a:effectLst/>
                        </a:rPr>
                        <a:t>імпорті</a:t>
                      </a:r>
                      <a:r>
                        <a:rPr lang="ru-RU" sz="2000" b="1" dirty="0" smtClean="0">
                          <a:effectLst/>
                        </a:rPr>
                        <a:t> </a:t>
                      </a:r>
                      <a:r>
                        <a:rPr lang="ru-RU" sz="2000" b="1" dirty="0" err="1">
                          <a:effectLst/>
                        </a:rPr>
                        <a:t>товарів</a:t>
                      </a:r>
                      <a:r>
                        <a:rPr lang="ru-RU" sz="2000" b="1" dirty="0">
                          <a:effectLst/>
                        </a:rPr>
                        <a:t>, %</a:t>
                      </a:r>
                      <a:endParaRPr lang="ru-RU" sz="2000" b="1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38713" marR="38713" marT="38713" marB="38713" anchor="ctr"/>
                </a:tc>
                <a:extLst>
                  <a:ext uri="{0D108BD9-81ED-4DB2-BD59-A6C34878D82A}">
                    <a16:rowId xmlns:a16="http://schemas.microsoft.com/office/drawing/2014/main" val="2486500869"/>
                  </a:ext>
                </a:extLst>
              </a:tr>
              <a:tr h="300413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dirty="0" err="1">
                          <a:effectLst/>
                        </a:rPr>
                        <a:t>Мінерали</a:t>
                      </a:r>
                      <a:r>
                        <a:rPr lang="ru-RU" sz="2000" dirty="0">
                          <a:effectLst/>
                        </a:rPr>
                        <a:t> (в тому </a:t>
                      </a:r>
                      <a:r>
                        <a:rPr lang="ru-RU" sz="2000" dirty="0" err="1">
                          <a:effectLst/>
                        </a:rPr>
                        <a:t>числі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паливо</a:t>
                      </a:r>
                      <a:r>
                        <a:rPr lang="ru-RU" sz="2000" dirty="0">
                          <a:effectLst/>
                        </a:rPr>
                        <a:t>)</a:t>
                      </a:r>
                      <a:endParaRPr lang="ru-RU" sz="2000" b="0" dirty="0">
                        <a:effectLst/>
                      </a:endParaRPr>
                    </a:p>
                  </a:txBody>
                  <a:tcPr marL="38713" marR="38713" marT="38713" marB="38713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24.1</a:t>
                      </a:r>
                      <a:endParaRPr lang="ru-RU" sz="2000" b="0">
                        <a:effectLst/>
                      </a:endParaRPr>
                    </a:p>
                  </a:txBody>
                  <a:tcPr marL="38713" marR="38713" marT="38713" marB="38713" anchor="ctr"/>
                </a:tc>
                <a:extLst>
                  <a:ext uri="{0D108BD9-81ED-4DB2-BD59-A6C34878D82A}">
                    <a16:rowId xmlns:a16="http://schemas.microsoft.com/office/drawing/2014/main" val="2285216273"/>
                  </a:ext>
                </a:extLst>
              </a:tr>
              <a:tr h="300413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dirty="0">
                          <a:effectLst/>
                        </a:rPr>
                        <a:t>Текстиль, </a:t>
                      </a:r>
                      <a:r>
                        <a:rPr lang="ru-RU" sz="2000" dirty="0" err="1">
                          <a:effectLst/>
                        </a:rPr>
                        <a:t>одяг</a:t>
                      </a:r>
                      <a:r>
                        <a:rPr lang="ru-RU" sz="2000" dirty="0">
                          <a:effectLst/>
                        </a:rPr>
                        <a:t>, </a:t>
                      </a:r>
                      <a:r>
                        <a:rPr lang="ru-RU" sz="2000" dirty="0" err="1">
                          <a:effectLst/>
                        </a:rPr>
                        <a:t>взуття</a:t>
                      </a:r>
                      <a:endParaRPr lang="ru-RU" sz="2000" b="0" dirty="0">
                        <a:effectLst/>
                      </a:endParaRPr>
                    </a:p>
                  </a:txBody>
                  <a:tcPr marL="38713" marR="38713" marT="38713" marB="38713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4</a:t>
                      </a:r>
                      <a:endParaRPr lang="ru-RU" sz="2000" b="0">
                        <a:effectLst/>
                      </a:endParaRPr>
                    </a:p>
                  </a:txBody>
                  <a:tcPr marL="38713" marR="38713" marT="38713" marB="38713" anchor="ctr"/>
                </a:tc>
                <a:extLst>
                  <a:ext uri="{0D108BD9-81ED-4DB2-BD59-A6C34878D82A}">
                    <a16:rowId xmlns:a16="http://schemas.microsoft.com/office/drawing/2014/main" val="399638814"/>
                  </a:ext>
                </a:extLst>
              </a:tr>
              <a:tr h="523399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dirty="0" err="1">
                          <a:effectLst/>
                        </a:rPr>
                        <a:t>Недорогоцінні</a:t>
                      </a:r>
                      <a:r>
                        <a:rPr lang="ru-RU" sz="2000" dirty="0">
                          <a:effectLst/>
                        </a:rPr>
                        <a:t> метали та </a:t>
                      </a:r>
                      <a:r>
                        <a:rPr lang="ru-RU" sz="2000" dirty="0" err="1">
                          <a:effectLst/>
                        </a:rPr>
                        <a:t>вироби</a:t>
                      </a:r>
                      <a:r>
                        <a:rPr lang="ru-RU" sz="2000" dirty="0">
                          <a:effectLst/>
                        </a:rPr>
                        <a:t> з них</a:t>
                      </a:r>
                      <a:endParaRPr lang="ru-RU" sz="2000" b="0" dirty="0">
                        <a:effectLst/>
                      </a:endParaRPr>
                    </a:p>
                  </a:txBody>
                  <a:tcPr marL="38713" marR="38713" marT="38713" marB="38713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effectLst/>
                        </a:rPr>
                        <a:t>6.3</a:t>
                      </a:r>
                      <a:endParaRPr lang="ru-RU" sz="2000" b="0" dirty="0">
                        <a:effectLst/>
                      </a:endParaRPr>
                    </a:p>
                  </a:txBody>
                  <a:tcPr marL="38713" marR="38713" marT="38713" marB="38713" anchor="ctr"/>
                </a:tc>
                <a:extLst>
                  <a:ext uri="{0D108BD9-81ED-4DB2-BD59-A6C34878D82A}">
                    <a16:rowId xmlns:a16="http://schemas.microsoft.com/office/drawing/2014/main" val="2897406678"/>
                  </a:ext>
                </a:extLst>
              </a:tr>
              <a:tr h="300413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dirty="0" err="1">
                          <a:effectLst/>
                        </a:rPr>
                        <a:t>Машини</a:t>
                      </a:r>
                      <a:r>
                        <a:rPr lang="ru-RU" sz="2000" dirty="0">
                          <a:effectLst/>
                        </a:rPr>
                        <a:t>, </a:t>
                      </a:r>
                      <a:r>
                        <a:rPr lang="ru-RU" sz="2000" dirty="0" err="1">
                          <a:effectLst/>
                        </a:rPr>
                        <a:t>обладнання</a:t>
                      </a:r>
                      <a:endParaRPr lang="ru-RU" sz="2000" b="0" dirty="0">
                        <a:effectLst/>
                      </a:endParaRPr>
                    </a:p>
                  </a:txBody>
                  <a:tcPr marL="38713" marR="38713" marT="38713" marB="38713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effectLst/>
                        </a:rPr>
                        <a:t>20.3</a:t>
                      </a:r>
                      <a:endParaRPr lang="ru-RU" sz="2000" b="0" dirty="0">
                        <a:effectLst/>
                      </a:endParaRPr>
                    </a:p>
                  </a:txBody>
                  <a:tcPr marL="38713" marR="38713" marT="38713" marB="38713" anchor="ctr"/>
                </a:tc>
                <a:extLst>
                  <a:ext uri="{0D108BD9-81ED-4DB2-BD59-A6C34878D82A}">
                    <a16:rowId xmlns:a16="http://schemas.microsoft.com/office/drawing/2014/main" val="1528688828"/>
                  </a:ext>
                </a:extLst>
              </a:tr>
              <a:tr h="523399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dirty="0" err="1">
                          <a:effectLst/>
                        </a:rPr>
                        <a:t>Хімічна</a:t>
                      </a:r>
                      <a:r>
                        <a:rPr lang="ru-RU" sz="2000" dirty="0">
                          <a:effectLst/>
                        </a:rPr>
                        <a:t> та </a:t>
                      </a:r>
                      <a:r>
                        <a:rPr lang="ru-RU" sz="2000" dirty="0" err="1">
                          <a:effectLst/>
                        </a:rPr>
                        <a:t>фармацевтична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промисловість</a:t>
                      </a:r>
                      <a:endParaRPr lang="ru-RU" sz="2000" b="0" dirty="0">
                        <a:effectLst/>
                      </a:endParaRPr>
                    </a:p>
                  </a:txBody>
                  <a:tcPr marL="38713" marR="38713" marT="38713" marB="38713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effectLst/>
                        </a:rPr>
                        <a:t>13.4</a:t>
                      </a:r>
                      <a:endParaRPr lang="ru-RU" sz="2000" b="0" dirty="0">
                        <a:effectLst/>
                      </a:endParaRPr>
                    </a:p>
                  </a:txBody>
                  <a:tcPr marL="38713" marR="38713" marT="38713" marB="38713" anchor="ctr"/>
                </a:tc>
                <a:extLst>
                  <a:ext uri="{0D108BD9-81ED-4DB2-BD59-A6C34878D82A}">
                    <a16:rowId xmlns:a16="http://schemas.microsoft.com/office/drawing/2014/main" val="2219840449"/>
                  </a:ext>
                </a:extLst>
              </a:tr>
              <a:tr h="300413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dirty="0" err="1">
                          <a:effectLst/>
                        </a:rPr>
                        <a:t>Транспортні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засоби</a:t>
                      </a:r>
                      <a:endParaRPr lang="ru-RU" sz="2000" b="0" dirty="0">
                        <a:effectLst/>
                      </a:endParaRPr>
                    </a:p>
                  </a:txBody>
                  <a:tcPr marL="38713" marR="38713" marT="38713" marB="38713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effectLst/>
                        </a:rPr>
                        <a:t>8</a:t>
                      </a:r>
                      <a:endParaRPr lang="ru-RU" sz="2000" b="0" dirty="0">
                        <a:effectLst/>
                      </a:endParaRPr>
                    </a:p>
                  </a:txBody>
                  <a:tcPr marL="38713" marR="38713" marT="38713" marB="38713" anchor="ctr"/>
                </a:tc>
                <a:extLst>
                  <a:ext uri="{0D108BD9-81ED-4DB2-BD59-A6C34878D82A}">
                    <a16:rowId xmlns:a16="http://schemas.microsoft.com/office/drawing/2014/main" val="3843795122"/>
                  </a:ext>
                </a:extLst>
              </a:tr>
              <a:tr h="300413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dirty="0" err="1">
                          <a:effectLst/>
                        </a:rPr>
                        <a:t>Продукція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тваринництва</a:t>
                      </a:r>
                      <a:endParaRPr lang="ru-RU" sz="2000" b="0" dirty="0">
                        <a:effectLst/>
                      </a:endParaRPr>
                    </a:p>
                  </a:txBody>
                  <a:tcPr marL="38713" marR="38713" marT="38713" marB="38713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2.5</a:t>
                      </a:r>
                      <a:endParaRPr lang="ru-RU" sz="2000" b="0">
                        <a:effectLst/>
                      </a:endParaRPr>
                    </a:p>
                  </a:txBody>
                  <a:tcPr marL="38713" marR="38713" marT="38713" marB="38713" anchor="ctr"/>
                </a:tc>
                <a:extLst>
                  <a:ext uri="{0D108BD9-81ED-4DB2-BD59-A6C34878D82A}">
                    <a16:rowId xmlns:a16="http://schemas.microsoft.com/office/drawing/2014/main" val="193836825"/>
                  </a:ext>
                </a:extLst>
              </a:tr>
              <a:tr h="300413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dirty="0" err="1">
                          <a:effectLst/>
                        </a:rPr>
                        <a:t>Продукти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рослинного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походження</a:t>
                      </a:r>
                      <a:endParaRPr lang="ru-RU" sz="2000" b="0" dirty="0">
                        <a:effectLst/>
                      </a:endParaRPr>
                    </a:p>
                  </a:txBody>
                  <a:tcPr marL="38713" marR="38713" marT="38713" marB="38713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3.1</a:t>
                      </a:r>
                      <a:endParaRPr lang="ru-RU" sz="2000" b="0">
                        <a:effectLst/>
                      </a:endParaRPr>
                    </a:p>
                  </a:txBody>
                  <a:tcPr marL="38713" marR="38713" marT="38713" marB="38713" anchor="ctr"/>
                </a:tc>
                <a:extLst>
                  <a:ext uri="{0D108BD9-81ED-4DB2-BD59-A6C34878D82A}">
                    <a16:rowId xmlns:a16="http://schemas.microsoft.com/office/drawing/2014/main" val="3251604244"/>
                  </a:ext>
                </a:extLst>
              </a:tr>
              <a:tr h="300413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dirty="0">
                          <a:effectLst/>
                        </a:rPr>
                        <a:t>Деревина, </a:t>
                      </a:r>
                      <a:r>
                        <a:rPr lang="ru-RU" sz="2000" dirty="0" err="1">
                          <a:effectLst/>
                        </a:rPr>
                        <a:t>вироби</a:t>
                      </a:r>
                      <a:r>
                        <a:rPr lang="ru-RU" sz="2000" dirty="0">
                          <a:effectLst/>
                        </a:rPr>
                        <a:t> з дерева</a:t>
                      </a:r>
                      <a:endParaRPr lang="ru-RU" sz="2000" b="0" dirty="0">
                        <a:effectLst/>
                      </a:endParaRPr>
                    </a:p>
                  </a:txBody>
                  <a:tcPr marL="38713" marR="38713" marT="38713" marB="38713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0.6</a:t>
                      </a:r>
                      <a:endParaRPr lang="ru-RU" sz="2000" b="0">
                        <a:effectLst/>
                      </a:endParaRPr>
                    </a:p>
                  </a:txBody>
                  <a:tcPr marL="38713" marR="38713" marT="38713" marB="38713" anchor="ctr"/>
                </a:tc>
                <a:extLst>
                  <a:ext uri="{0D108BD9-81ED-4DB2-BD59-A6C34878D82A}">
                    <a16:rowId xmlns:a16="http://schemas.microsoft.com/office/drawing/2014/main" val="3940246364"/>
                  </a:ext>
                </a:extLst>
              </a:tr>
              <a:tr h="300413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dirty="0" err="1">
                          <a:effectLst/>
                        </a:rPr>
                        <a:t>Полімери</a:t>
                      </a:r>
                      <a:endParaRPr lang="ru-RU" sz="2000" b="0" dirty="0">
                        <a:effectLst/>
                      </a:endParaRPr>
                    </a:p>
                  </a:txBody>
                  <a:tcPr marL="38713" marR="38713" marT="38713" marB="38713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1.6</a:t>
                      </a:r>
                      <a:endParaRPr lang="ru-RU" sz="2000" b="0">
                        <a:effectLst/>
                      </a:endParaRPr>
                    </a:p>
                  </a:txBody>
                  <a:tcPr marL="38713" marR="38713" marT="38713" marB="38713" anchor="ctr"/>
                </a:tc>
                <a:extLst>
                  <a:ext uri="{0D108BD9-81ED-4DB2-BD59-A6C34878D82A}">
                    <a16:rowId xmlns:a16="http://schemas.microsoft.com/office/drawing/2014/main" val="1896720935"/>
                  </a:ext>
                </a:extLst>
              </a:tr>
              <a:tr h="300413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dirty="0" err="1">
                          <a:effectLst/>
                        </a:rPr>
                        <a:t>Готові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харчові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продукти</a:t>
                      </a:r>
                      <a:endParaRPr lang="ru-RU" sz="2000" b="0" dirty="0">
                        <a:effectLst/>
                      </a:endParaRPr>
                    </a:p>
                  </a:txBody>
                  <a:tcPr marL="38713" marR="38713" marT="38713" marB="38713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4</a:t>
                      </a:r>
                      <a:endParaRPr lang="ru-RU" sz="2000" b="0">
                        <a:effectLst/>
                      </a:endParaRPr>
                    </a:p>
                  </a:txBody>
                  <a:tcPr marL="38713" marR="38713" marT="38713" marB="38713" anchor="ctr"/>
                </a:tc>
                <a:extLst>
                  <a:ext uri="{0D108BD9-81ED-4DB2-BD59-A6C34878D82A}">
                    <a16:rowId xmlns:a16="http://schemas.microsoft.com/office/drawing/2014/main" val="639078181"/>
                  </a:ext>
                </a:extLst>
              </a:tr>
              <a:tr h="300413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dirty="0" err="1">
                          <a:effectLst/>
                        </a:rPr>
                        <a:t>Інші</a:t>
                      </a:r>
                      <a:endParaRPr lang="ru-RU" sz="2000" b="0" dirty="0">
                        <a:effectLst/>
                      </a:endParaRPr>
                    </a:p>
                  </a:txBody>
                  <a:tcPr marL="38713" marR="38713" marT="38713" marB="38713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effectLst/>
                        </a:rPr>
                        <a:t>12.1</a:t>
                      </a:r>
                      <a:endParaRPr lang="ru-RU" sz="2000" b="0" dirty="0">
                        <a:effectLst/>
                      </a:endParaRPr>
                    </a:p>
                  </a:txBody>
                  <a:tcPr marL="38713" marR="38713" marT="38713" marB="38713" anchor="ctr"/>
                </a:tc>
                <a:extLst>
                  <a:ext uri="{0D108BD9-81ED-4DB2-BD59-A6C34878D82A}">
                    <a16:rowId xmlns:a16="http://schemas.microsoft.com/office/drawing/2014/main" val="3619638669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275542" y="263236"/>
            <a:ext cx="473277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Структура </a:t>
            </a:r>
            <a:r>
              <a:rPr lang="ru-RU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імпорту</a:t>
            </a:r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товарів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4871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7203" t="30208" r="49680" b="11648"/>
          <a:stretch/>
        </p:blipFill>
        <p:spPr>
          <a:xfrm>
            <a:off x="1260763" y="584775"/>
            <a:ext cx="6234545" cy="615435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09972" y="0"/>
            <a:ext cx="283782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Імпортна квота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332860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</TotalTime>
  <Words>590</Words>
  <Application>Microsoft Office PowerPoint</Application>
  <PresentationFormat>Экран (4:3)</PresentationFormat>
  <Paragraphs>288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Galina</dc:creator>
  <cp:lastModifiedBy>metodist</cp:lastModifiedBy>
  <cp:revision>12</cp:revision>
  <dcterms:created xsi:type="dcterms:W3CDTF">2019-03-16T13:36:10Z</dcterms:created>
  <dcterms:modified xsi:type="dcterms:W3CDTF">2019-03-18T10:47:46Z</dcterms:modified>
</cp:coreProperties>
</file>