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60" y="27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32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211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258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433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9522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07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11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21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390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188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660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437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672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613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44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3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9B09E-5CE9-4019-8D8B-BD16B2CD2DC0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4B1EE5F-2E54-4271-B133-5E651A024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6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9590" y="533400"/>
            <a:ext cx="8915399" cy="957441"/>
          </a:xfrm>
        </p:spPr>
        <p:txBody>
          <a:bodyPr/>
          <a:lstStyle/>
          <a:p>
            <a:r>
              <a:rPr lang="uk-UA" dirty="0" smtClean="0"/>
              <a:t>Фінансове планування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974" y="2374761"/>
            <a:ext cx="6428641" cy="427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75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2783" y="-90459"/>
            <a:ext cx="10296939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Добре </a:t>
            </a:r>
            <a:r>
              <a:rPr lang="ru-RU" b="1" dirty="0" err="1" smtClean="0"/>
              <a:t>продуманий</a:t>
            </a:r>
            <a:r>
              <a:rPr lang="ru-RU" b="1" dirty="0" smtClean="0"/>
              <a:t> </a:t>
            </a:r>
            <a:r>
              <a:rPr lang="ru-RU" b="1" dirty="0" err="1" smtClean="0"/>
              <a:t>фінансовий</a:t>
            </a:r>
            <a:r>
              <a:rPr lang="ru-RU" b="1" dirty="0" smtClean="0"/>
              <a:t> план на </a:t>
            </a:r>
            <a:r>
              <a:rPr lang="ru-RU" b="1" dirty="0" err="1" smtClean="0"/>
              <a:t>додаток</a:t>
            </a:r>
            <a:r>
              <a:rPr lang="ru-RU" b="1" dirty="0" smtClean="0"/>
              <a:t> до </a:t>
            </a:r>
            <a:r>
              <a:rPr lang="ru-RU" b="1" dirty="0" err="1" smtClean="0"/>
              <a:t>чітко</a:t>
            </a:r>
            <a:r>
              <a:rPr lang="ru-RU" b="1" dirty="0" smtClean="0"/>
              <a:t> </a:t>
            </a:r>
            <a:r>
              <a:rPr lang="ru-RU" b="1" dirty="0" err="1" smtClean="0"/>
              <a:t>сформульованих</a:t>
            </a:r>
            <a:r>
              <a:rPr lang="ru-RU" b="1" dirty="0" smtClean="0"/>
              <a:t> </a:t>
            </a:r>
            <a:r>
              <a:rPr lang="ru-RU" b="1" dirty="0" err="1" smtClean="0"/>
              <a:t>фінансових</a:t>
            </a:r>
            <a:r>
              <a:rPr lang="ru-RU" b="1" dirty="0" smtClean="0"/>
              <a:t> </a:t>
            </a:r>
            <a:r>
              <a:rPr lang="ru-RU" b="1" dirty="0" err="1" smtClean="0"/>
              <a:t>цілей</a:t>
            </a:r>
            <a:r>
              <a:rPr lang="ru-RU" b="1" dirty="0" smtClean="0"/>
              <a:t> </a:t>
            </a:r>
            <a:r>
              <a:rPr lang="ru-RU" b="1" dirty="0" err="1" smtClean="0"/>
              <a:t>має</a:t>
            </a:r>
            <a:r>
              <a:rPr lang="ru-RU" b="1" dirty="0" smtClean="0"/>
              <a:t> </a:t>
            </a:r>
            <a:r>
              <a:rPr lang="ru-RU" b="1" dirty="0" err="1" smtClean="0"/>
              <a:t>містити</a:t>
            </a:r>
            <a:r>
              <a:rPr lang="ru-RU" b="1" dirty="0" smtClean="0"/>
              <a:t> </a:t>
            </a:r>
            <a:r>
              <a:rPr lang="ru-RU" b="1" dirty="0" err="1" smtClean="0"/>
              <a:t>декілька</a:t>
            </a:r>
            <a:r>
              <a:rPr lang="ru-RU" b="1" dirty="0" smtClean="0"/>
              <a:t> </a:t>
            </a:r>
            <a:r>
              <a:rPr lang="ru-RU" b="1" dirty="0" err="1" smtClean="0"/>
              <a:t>важливих</a:t>
            </a:r>
            <a:r>
              <a:rPr lang="ru-RU" b="1" dirty="0" smtClean="0"/>
              <a:t> </a:t>
            </a:r>
            <a:r>
              <a:rPr lang="ru-RU" b="1" dirty="0" err="1" smtClean="0"/>
              <a:t>складових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•  </a:t>
            </a:r>
            <a:r>
              <a:rPr lang="ru-RU" b="1" dirty="0" err="1" smtClean="0">
                <a:solidFill>
                  <a:srgbClr val="FF0000"/>
                </a:solidFill>
              </a:rPr>
              <a:t>Складання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особистого</a:t>
            </a:r>
            <a:r>
              <a:rPr lang="ru-RU" b="1" dirty="0" smtClean="0">
                <a:solidFill>
                  <a:srgbClr val="FF0000"/>
                </a:solidFill>
              </a:rPr>
              <a:t> (</a:t>
            </a:r>
            <a:r>
              <a:rPr lang="ru-RU" b="1" dirty="0" err="1" smtClean="0">
                <a:solidFill>
                  <a:srgbClr val="FF0000"/>
                </a:solidFill>
              </a:rPr>
              <a:t>сімейного</a:t>
            </a:r>
            <a:r>
              <a:rPr lang="ru-RU" b="1" dirty="0" smtClean="0">
                <a:solidFill>
                  <a:srgbClr val="FF0000"/>
                </a:solidFill>
              </a:rPr>
              <a:t>) бюджету.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оцінка</a:t>
            </a:r>
            <a:r>
              <a:rPr lang="ru-RU" dirty="0" smtClean="0"/>
              <a:t> </a:t>
            </a:r>
            <a:r>
              <a:rPr lang="ru-RU" dirty="0" err="1" smtClean="0"/>
              <a:t>поточних</a:t>
            </a:r>
            <a:r>
              <a:rPr lang="ru-RU" dirty="0" smtClean="0"/>
              <a:t> </a:t>
            </a:r>
            <a:r>
              <a:rPr lang="ru-RU" dirty="0" err="1" smtClean="0"/>
              <a:t>надходжень</a:t>
            </a:r>
            <a:r>
              <a:rPr lang="ru-RU" dirty="0" smtClean="0"/>
              <a:t> і </a:t>
            </a:r>
            <a:r>
              <a:rPr lang="ru-RU" dirty="0" err="1" smtClean="0"/>
              <a:t>видатків</a:t>
            </a:r>
            <a:r>
              <a:rPr lang="ru-RU" dirty="0" smtClean="0"/>
              <a:t> на </a:t>
            </a:r>
            <a:r>
              <a:rPr lang="ru-RU" dirty="0" err="1" smtClean="0"/>
              <a:t>етапі</a:t>
            </a:r>
            <a:r>
              <a:rPr lang="ru-RU" dirty="0" smtClean="0"/>
              <a:t> постановки </a:t>
            </a:r>
            <a:r>
              <a:rPr lang="ru-RU" dirty="0" err="1" smtClean="0"/>
              <a:t>фінансових</a:t>
            </a:r>
            <a:r>
              <a:rPr lang="ru-RU" dirty="0" smtClean="0"/>
              <a:t> </a:t>
            </a:r>
            <a:r>
              <a:rPr lang="ru-RU" dirty="0" err="1" smtClean="0"/>
              <a:t>цілей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першим «</a:t>
            </a:r>
            <a:r>
              <a:rPr lang="ru-RU" dirty="0" err="1" smtClean="0"/>
              <a:t>знімком</a:t>
            </a:r>
            <a:r>
              <a:rPr lang="ru-RU" dirty="0" smtClean="0"/>
              <a:t>», то </a:t>
            </a:r>
            <a:r>
              <a:rPr lang="ru-RU" dirty="0" err="1" smtClean="0"/>
              <a:t>досягнення</a:t>
            </a:r>
            <a:r>
              <a:rPr lang="ru-RU" dirty="0" smtClean="0"/>
              <a:t> </a:t>
            </a:r>
            <a:r>
              <a:rPr lang="ru-RU" dirty="0" err="1" smtClean="0"/>
              <a:t>фінансової</a:t>
            </a:r>
            <a:r>
              <a:rPr lang="ru-RU" dirty="0" smtClean="0"/>
              <a:t> </a:t>
            </a:r>
            <a:r>
              <a:rPr lang="ru-RU" dirty="0" err="1" smtClean="0"/>
              <a:t>цілі</a:t>
            </a:r>
            <a:r>
              <a:rPr lang="ru-RU" dirty="0" smtClean="0"/>
              <a:t> </a:t>
            </a:r>
            <a:r>
              <a:rPr lang="ru-RU" dirty="0" err="1" smtClean="0"/>
              <a:t>вимагатиме</a:t>
            </a:r>
            <a:r>
              <a:rPr lang="ru-RU" dirty="0" smtClean="0"/>
              <a:t> </a:t>
            </a:r>
            <a:r>
              <a:rPr lang="ru-RU" dirty="0" err="1" smtClean="0"/>
              <a:t>цілої</a:t>
            </a:r>
            <a:r>
              <a:rPr lang="ru-RU" dirty="0" smtClean="0"/>
              <a:t> «</a:t>
            </a:r>
            <a:r>
              <a:rPr lang="ru-RU" dirty="0" err="1" smtClean="0"/>
              <a:t>фотосесії</a:t>
            </a:r>
            <a:r>
              <a:rPr lang="ru-RU" dirty="0" smtClean="0"/>
              <a:t>».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віддаленішою</a:t>
            </a:r>
            <a:r>
              <a:rPr lang="ru-RU" dirty="0" smtClean="0"/>
              <a:t> є </a:t>
            </a:r>
            <a:r>
              <a:rPr lang="ru-RU" dirty="0" err="1" smtClean="0"/>
              <a:t>ціль</a:t>
            </a:r>
            <a:r>
              <a:rPr lang="ru-RU" dirty="0" smtClean="0"/>
              <a:t>, то </a:t>
            </a:r>
            <a:r>
              <a:rPr lang="ru-RU" dirty="0" err="1" smtClean="0"/>
              <a:t>тривалішою</a:t>
            </a:r>
            <a:r>
              <a:rPr lang="ru-RU" dirty="0" smtClean="0"/>
              <a:t> буде «</a:t>
            </a:r>
            <a:r>
              <a:rPr lang="ru-RU" dirty="0" err="1" smtClean="0"/>
              <a:t>фотосесія</a:t>
            </a:r>
            <a:r>
              <a:rPr lang="ru-RU" dirty="0" smtClean="0"/>
              <a:t>». Бюджет </a:t>
            </a:r>
            <a:r>
              <a:rPr lang="ru-RU" dirty="0" err="1" smtClean="0"/>
              <a:t>дає</a:t>
            </a:r>
            <a:r>
              <a:rPr lang="ru-RU" dirty="0" smtClean="0"/>
              <a:t> </a:t>
            </a:r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 smtClean="0"/>
              <a:t>управляти</a:t>
            </a:r>
            <a:r>
              <a:rPr lang="ru-RU" dirty="0" smtClean="0"/>
              <a:t> </a:t>
            </a:r>
            <a:r>
              <a:rPr lang="ru-RU" dirty="0" err="1" smtClean="0"/>
              <a:t>надходженнями</a:t>
            </a:r>
            <a:r>
              <a:rPr lang="ru-RU" dirty="0" smtClean="0"/>
              <a:t>, </a:t>
            </a:r>
            <a:r>
              <a:rPr lang="ru-RU" dirty="0" err="1" smtClean="0"/>
              <a:t>видатками</a:t>
            </a:r>
            <a:r>
              <a:rPr lang="ru-RU" dirty="0" smtClean="0"/>
              <a:t>, </a:t>
            </a:r>
            <a:r>
              <a:rPr lang="ru-RU" dirty="0" err="1" smtClean="0"/>
              <a:t>запозиченнями</a:t>
            </a:r>
            <a:r>
              <a:rPr lang="ru-RU" dirty="0" smtClean="0"/>
              <a:t>, </a:t>
            </a:r>
            <a:r>
              <a:rPr lang="ru-RU" dirty="0" err="1" smtClean="0"/>
              <a:t>заощадженнями</a:t>
            </a:r>
            <a:r>
              <a:rPr lang="ru-RU" dirty="0" smtClean="0"/>
              <a:t> й </a:t>
            </a:r>
            <a:r>
              <a:rPr lang="ru-RU" dirty="0" err="1" smtClean="0"/>
              <a:t>інвестиціями</a:t>
            </a:r>
            <a:r>
              <a:rPr lang="ru-RU" dirty="0" smtClean="0"/>
              <a:t>. </a:t>
            </a:r>
            <a:r>
              <a:rPr lang="ru-RU" dirty="0" err="1" smtClean="0"/>
              <a:t>Складання</a:t>
            </a:r>
            <a:r>
              <a:rPr lang="ru-RU" dirty="0" smtClean="0"/>
              <a:t> бюджету є </a:t>
            </a:r>
            <a:r>
              <a:rPr lang="ru-RU" dirty="0" err="1" smtClean="0"/>
              <a:t>надзвичайно</a:t>
            </a:r>
            <a:r>
              <a:rPr lang="ru-RU" dirty="0" smtClean="0"/>
              <a:t> </a:t>
            </a:r>
            <a:r>
              <a:rPr lang="ru-RU" dirty="0" err="1" smtClean="0"/>
              <a:t>корисним</a:t>
            </a:r>
            <a:r>
              <a:rPr lang="ru-RU" dirty="0" smtClean="0"/>
              <a:t> </a:t>
            </a:r>
            <a:r>
              <a:rPr lang="ru-RU" dirty="0" err="1" smtClean="0"/>
              <a:t>інструментом</a:t>
            </a:r>
            <a:r>
              <a:rPr lang="ru-RU" dirty="0" smtClean="0"/>
              <a:t> самоконтролю для </a:t>
            </a:r>
            <a:r>
              <a:rPr lang="ru-RU" dirty="0" err="1" smtClean="0"/>
              <a:t>обмеження</a:t>
            </a:r>
            <a:r>
              <a:rPr lang="ru-RU" dirty="0" smtClean="0"/>
              <a:t> </a:t>
            </a:r>
            <a:r>
              <a:rPr lang="ru-RU" dirty="0" err="1" smtClean="0"/>
              <a:t>необов’язкових</a:t>
            </a:r>
            <a:r>
              <a:rPr lang="ru-RU" dirty="0" smtClean="0"/>
              <a:t> </a:t>
            </a:r>
            <a:r>
              <a:rPr lang="ru-RU" dirty="0" err="1" smtClean="0"/>
              <a:t>видатків</a:t>
            </a:r>
            <a:r>
              <a:rPr lang="ru-RU" dirty="0" smtClean="0"/>
              <a:t> і </a:t>
            </a:r>
            <a:r>
              <a:rPr lang="ru-RU" dirty="0" err="1" smtClean="0"/>
              <a:t>заощадження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 на </a:t>
            </a:r>
            <a:r>
              <a:rPr lang="ru-RU" dirty="0" err="1" smtClean="0"/>
              <a:t>щось</a:t>
            </a:r>
            <a:r>
              <a:rPr lang="ru-RU" dirty="0" smtClean="0"/>
              <a:t> </a:t>
            </a:r>
            <a:r>
              <a:rPr lang="ru-RU" dirty="0" err="1" smtClean="0"/>
              <a:t>насправді</a:t>
            </a:r>
            <a:r>
              <a:rPr lang="ru-RU" dirty="0" smtClean="0"/>
              <a:t> </a:t>
            </a:r>
            <a:r>
              <a:rPr lang="ru-RU" dirty="0" err="1" smtClean="0"/>
              <a:t>потрібне</a:t>
            </a:r>
            <a:r>
              <a:rPr lang="ru-RU" dirty="0" smtClean="0"/>
              <a:t> й </a:t>
            </a:r>
            <a:r>
              <a:rPr lang="ru-RU" dirty="0" err="1" smtClean="0"/>
              <a:t>корисне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•  </a:t>
            </a:r>
            <a:r>
              <a:rPr lang="ru-RU" b="1" dirty="0" err="1" smtClean="0">
                <a:solidFill>
                  <a:srgbClr val="FF0000"/>
                </a:solidFill>
              </a:rPr>
              <a:t>Управління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грошовими</a:t>
            </a:r>
            <a:r>
              <a:rPr lang="ru-RU" b="1" dirty="0" smtClean="0">
                <a:solidFill>
                  <a:srgbClr val="FF0000"/>
                </a:solidFill>
              </a:rPr>
              <a:t> потоками (</a:t>
            </a:r>
            <a:r>
              <a:rPr lang="ru-RU" b="1" dirty="0" err="1" smtClean="0">
                <a:solidFill>
                  <a:srgbClr val="FF0000"/>
                </a:solidFill>
              </a:rPr>
              <a:t>управління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err="1" smtClean="0">
                <a:solidFill>
                  <a:srgbClr val="FF0000"/>
                </a:solidFill>
              </a:rPr>
              <a:t>ліквідністю</a:t>
            </a:r>
            <a:r>
              <a:rPr lang="ru-RU" b="1" dirty="0" smtClean="0">
                <a:solidFill>
                  <a:srgbClr val="FF0000"/>
                </a:solidFill>
              </a:rPr>
              <a:t>). </a:t>
            </a:r>
          </a:p>
          <a:p>
            <a:pPr algn="just"/>
            <a:r>
              <a:rPr lang="ru-RU" dirty="0" err="1" smtClean="0"/>
              <a:t>Особистий</a:t>
            </a:r>
            <a:r>
              <a:rPr lang="ru-RU" dirty="0" smtClean="0"/>
              <a:t> (</a:t>
            </a:r>
            <a:r>
              <a:rPr lang="ru-RU" dirty="0" err="1" smtClean="0"/>
              <a:t>сімейний</a:t>
            </a:r>
            <a:r>
              <a:rPr lang="ru-RU" dirty="0" smtClean="0"/>
              <a:t>) бюджет </a:t>
            </a:r>
            <a:r>
              <a:rPr lang="ru-RU" dirty="0" err="1" smtClean="0"/>
              <a:t>допоможе</a:t>
            </a:r>
            <a:r>
              <a:rPr lang="ru-RU" dirty="0" smtClean="0"/>
              <a:t> </a:t>
            </a:r>
            <a:r>
              <a:rPr lang="ru-RU" dirty="0" err="1" smtClean="0"/>
              <a:t>відповісти</a:t>
            </a:r>
            <a:r>
              <a:rPr lang="ru-RU" dirty="0" smtClean="0"/>
              <a:t> на </a:t>
            </a:r>
            <a:r>
              <a:rPr lang="ru-RU" dirty="0" err="1" smtClean="0"/>
              <a:t>запитання</a:t>
            </a:r>
            <a:r>
              <a:rPr lang="ru-RU" dirty="0" smtClean="0"/>
              <a:t>, </a:t>
            </a:r>
            <a:r>
              <a:rPr lang="ru-RU" dirty="0" err="1" smtClean="0"/>
              <a:t>скільки</a:t>
            </a:r>
            <a:r>
              <a:rPr lang="ru-RU" dirty="0" smtClean="0"/>
              <a:t> грошей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заробляє</a:t>
            </a:r>
            <a:r>
              <a:rPr lang="ru-RU" dirty="0" smtClean="0"/>
              <a:t>, </a:t>
            </a:r>
            <a:r>
              <a:rPr lang="ru-RU" dirty="0" err="1" smtClean="0"/>
              <a:t>витрачає</a:t>
            </a:r>
            <a:r>
              <a:rPr lang="ru-RU" dirty="0" smtClean="0"/>
              <a:t>, </a:t>
            </a:r>
            <a:r>
              <a:rPr lang="ru-RU" dirty="0" err="1" smtClean="0"/>
              <a:t>спрямовує</a:t>
            </a:r>
            <a:r>
              <a:rPr lang="ru-RU" dirty="0" smtClean="0"/>
              <a:t> на </a:t>
            </a:r>
            <a:r>
              <a:rPr lang="ru-RU" dirty="0" err="1" smtClean="0"/>
              <a:t>заощадження</a:t>
            </a:r>
            <a:r>
              <a:rPr lang="ru-RU" dirty="0" smtClean="0"/>
              <a:t>, </a:t>
            </a:r>
            <a:r>
              <a:rPr lang="ru-RU" dirty="0" err="1" smtClean="0"/>
              <a:t>інвестиції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на </a:t>
            </a:r>
            <a:r>
              <a:rPr lang="ru-RU" dirty="0" err="1" smtClean="0"/>
              <a:t>погашення</a:t>
            </a:r>
            <a:r>
              <a:rPr lang="ru-RU" dirty="0" smtClean="0"/>
              <a:t> </a:t>
            </a:r>
            <a:r>
              <a:rPr lang="ru-RU" dirty="0" err="1" smtClean="0"/>
              <a:t>боргів</a:t>
            </a:r>
            <a:r>
              <a:rPr lang="ru-RU" dirty="0" smtClean="0"/>
              <a:t> (</a:t>
            </a:r>
            <a:r>
              <a:rPr lang="ru-RU" dirty="0" err="1" smtClean="0"/>
              <a:t>тобто</a:t>
            </a:r>
            <a:r>
              <a:rPr lang="ru-RU" dirty="0" smtClean="0"/>
              <a:t>, </a:t>
            </a:r>
            <a:r>
              <a:rPr lang="ru-RU" dirty="0" err="1" smtClean="0"/>
              <a:t>якими</a:t>
            </a:r>
            <a:r>
              <a:rPr lang="ru-RU" dirty="0" smtClean="0"/>
              <a:t> є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грошові</a:t>
            </a:r>
            <a:r>
              <a:rPr lang="ru-RU" dirty="0" smtClean="0"/>
              <a:t> потоки). Але </a:t>
            </a:r>
            <a:r>
              <a:rPr lang="ru-RU" dirty="0" err="1" smtClean="0"/>
              <a:t>бувають</a:t>
            </a:r>
            <a:r>
              <a:rPr lang="ru-RU" dirty="0" smtClean="0"/>
              <a:t> </a:t>
            </a:r>
            <a:r>
              <a:rPr lang="ru-RU" dirty="0" err="1" smtClean="0"/>
              <a:t>ситуації</a:t>
            </a:r>
            <a:r>
              <a:rPr lang="ru-RU" dirty="0" smtClean="0"/>
              <a:t>, коли, </a:t>
            </a:r>
            <a:r>
              <a:rPr lang="ru-RU" dirty="0" err="1" smtClean="0"/>
              <a:t>спланувавши</a:t>
            </a:r>
            <a:r>
              <a:rPr lang="ru-RU" dirty="0" smtClean="0"/>
              <a:t> </a:t>
            </a:r>
            <a:r>
              <a:rPr lang="ru-RU" dirty="0" err="1" smtClean="0"/>
              <a:t>місячний</a:t>
            </a:r>
            <a:r>
              <a:rPr lang="ru-RU" dirty="0" smtClean="0"/>
              <a:t> бюджет, у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надходження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 </a:t>
            </a:r>
            <a:r>
              <a:rPr lang="ru-RU" dirty="0" err="1" smtClean="0"/>
              <a:t>більші</a:t>
            </a:r>
            <a:r>
              <a:rPr lang="ru-RU" dirty="0" smtClean="0"/>
              <a:t> за </a:t>
            </a:r>
            <a:r>
              <a:rPr lang="ru-RU" dirty="0" err="1" smtClean="0"/>
              <a:t>видатки</a:t>
            </a:r>
            <a:r>
              <a:rPr lang="ru-RU" dirty="0" smtClean="0"/>
              <a:t>, </a:t>
            </a:r>
            <a:r>
              <a:rPr lang="ru-RU" dirty="0" err="1" smtClean="0"/>
              <a:t>сім’я</a:t>
            </a:r>
            <a:r>
              <a:rPr lang="ru-RU" dirty="0" smtClean="0"/>
              <a:t> не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зробити</a:t>
            </a:r>
            <a:r>
              <a:rPr lang="ru-RU" dirty="0" smtClean="0"/>
              <a:t> </a:t>
            </a:r>
            <a:r>
              <a:rPr lang="ru-RU" dirty="0" err="1" smtClean="0"/>
              <a:t>термінову</a:t>
            </a:r>
            <a:r>
              <a:rPr lang="ru-RU" dirty="0" smtClean="0"/>
              <a:t> покупку через брак грошей.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ситуації</a:t>
            </a:r>
            <a:r>
              <a:rPr lang="ru-RU" dirty="0" smtClean="0"/>
              <a:t> </a:t>
            </a:r>
            <a:r>
              <a:rPr lang="ru-RU" dirty="0" err="1" smtClean="0"/>
              <a:t>трапляються</a:t>
            </a:r>
            <a:r>
              <a:rPr lang="ru-RU" dirty="0" smtClean="0"/>
              <a:t>, </a:t>
            </a:r>
            <a:r>
              <a:rPr lang="ru-RU" dirty="0" err="1" smtClean="0"/>
              <a:t>наприклад</a:t>
            </a:r>
            <a:r>
              <a:rPr lang="ru-RU" dirty="0" smtClean="0"/>
              <a:t>, коли </a:t>
            </a:r>
            <a:r>
              <a:rPr lang="ru-RU" dirty="0" err="1" smtClean="0"/>
              <a:t>роботодавець</a:t>
            </a:r>
            <a:r>
              <a:rPr lang="ru-RU" dirty="0" smtClean="0"/>
              <a:t> </a:t>
            </a:r>
            <a:r>
              <a:rPr lang="ru-RU" dirty="0" err="1" smtClean="0"/>
              <a:t>затримує</a:t>
            </a:r>
            <a:r>
              <a:rPr lang="ru-RU" dirty="0" smtClean="0"/>
              <a:t> </a:t>
            </a:r>
            <a:r>
              <a:rPr lang="ru-RU" dirty="0" err="1" smtClean="0"/>
              <a:t>виплату</a:t>
            </a:r>
            <a:r>
              <a:rPr lang="ru-RU" dirty="0" smtClean="0"/>
              <a:t> </a:t>
            </a:r>
            <a:r>
              <a:rPr lang="ru-RU" dirty="0" err="1" smtClean="0"/>
              <a:t>зарплати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з </a:t>
            </a:r>
            <a:r>
              <a:rPr lang="ru-RU" dirty="0" err="1" smtClean="0"/>
              <a:t>підприємцем</a:t>
            </a:r>
            <a:r>
              <a:rPr lang="ru-RU" dirty="0" smtClean="0"/>
              <a:t> </a:t>
            </a:r>
            <a:r>
              <a:rPr lang="ru-RU" dirty="0" err="1" smtClean="0"/>
              <a:t>вчасно</a:t>
            </a:r>
            <a:r>
              <a:rPr lang="ru-RU" dirty="0" smtClean="0"/>
              <a:t> не </a:t>
            </a:r>
            <a:r>
              <a:rPr lang="ru-RU" dirty="0" err="1" smtClean="0"/>
              <a:t>розрахувалися</a:t>
            </a:r>
            <a:r>
              <a:rPr lang="ru-RU" dirty="0" smtClean="0"/>
              <a:t> </a:t>
            </a:r>
            <a:r>
              <a:rPr lang="ru-RU" dirty="0" err="1" smtClean="0"/>
              <a:t>клієнти</a:t>
            </a:r>
            <a:r>
              <a:rPr lang="ru-RU" dirty="0" smtClean="0"/>
              <a:t>. </a:t>
            </a:r>
            <a:r>
              <a:rPr lang="ru-RU" dirty="0" err="1" smtClean="0"/>
              <a:t>Заплановані</a:t>
            </a:r>
            <a:r>
              <a:rPr lang="ru-RU" dirty="0" smtClean="0"/>
              <a:t> </a:t>
            </a:r>
            <a:r>
              <a:rPr lang="ru-RU" dirty="0" err="1" smtClean="0"/>
              <a:t>надходження</a:t>
            </a:r>
            <a:r>
              <a:rPr lang="ru-RU" dirty="0" smtClean="0"/>
              <a:t> </a:t>
            </a:r>
            <a:r>
              <a:rPr lang="ru-RU" dirty="0" err="1" smtClean="0"/>
              <a:t>будуть</a:t>
            </a:r>
            <a:r>
              <a:rPr lang="ru-RU" dirty="0" smtClean="0"/>
              <a:t> </a:t>
            </a:r>
            <a:r>
              <a:rPr lang="ru-RU" dirty="0" err="1" smtClean="0"/>
              <a:t>отримані</a:t>
            </a:r>
            <a:r>
              <a:rPr lang="ru-RU" dirty="0" smtClean="0"/>
              <a:t> </a:t>
            </a:r>
            <a:r>
              <a:rPr lang="ru-RU" dirty="0" err="1" smtClean="0"/>
              <a:t>пізніше</a:t>
            </a:r>
            <a:r>
              <a:rPr lang="ru-RU" dirty="0" smtClean="0"/>
              <a:t>, а для </a:t>
            </a:r>
            <a:r>
              <a:rPr lang="ru-RU" dirty="0" err="1" smtClean="0"/>
              <a:t>фінансування</a:t>
            </a:r>
            <a:r>
              <a:rPr lang="ru-RU" dirty="0" smtClean="0"/>
              <a:t> </a:t>
            </a:r>
            <a:r>
              <a:rPr lang="ru-RU" dirty="0" err="1" smtClean="0"/>
              <a:t>видатків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здійснити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сьогодні</a:t>
            </a:r>
            <a:r>
              <a:rPr lang="ru-RU" dirty="0" smtClean="0"/>
              <a:t>, не </a:t>
            </a:r>
            <a:r>
              <a:rPr lang="ru-RU" dirty="0" err="1" smtClean="0"/>
              <a:t>вистачає</a:t>
            </a:r>
            <a:r>
              <a:rPr lang="ru-RU" dirty="0" smtClean="0"/>
              <a:t> </a:t>
            </a:r>
            <a:r>
              <a:rPr lang="ru-RU" dirty="0" err="1" smtClean="0"/>
              <a:t>готівки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 на поточному </a:t>
            </a:r>
            <a:r>
              <a:rPr lang="ru-RU" dirty="0" err="1" smtClean="0"/>
              <a:t>рахунку</a:t>
            </a:r>
            <a:r>
              <a:rPr lang="ru-RU" dirty="0" smtClean="0"/>
              <a:t>, та й депозит </a:t>
            </a:r>
            <a:r>
              <a:rPr lang="ru-RU" dirty="0" err="1" smtClean="0"/>
              <a:t>можна</a:t>
            </a:r>
            <a:r>
              <a:rPr lang="ru-RU" dirty="0" smtClean="0"/>
              <a:t> буде </a:t>
            </a:r>
            <a:r>
              <a:rPr lang="ru-RU" dirty="0" err="1" smtClean="0"/>
              <a:t>забрати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через </a:t>
            </a:r>
            <a:r>
              <a:rPr lang="ru-RU" dirty="0" err="1" smtClean="0"/>
              <a:t>декілька</a:t>
            </a:r>
            <a:r>
              <a:rPr lang="ru-RU" dirty="0" smtClean="0"/>
              <a:t> </a:t>
            </a:r>
            <a:r>
              <a:rPr lang="ru-RU" dirty="0" err="1" smtClean="0"/>
              <a:t>місяців</a:t>
            </a:r>
            <a:r>
              <a:rPr lang="ru-RU" dirty="0" smtClean="0"/>
              <a:t>. Таким </a:t>
            </a:r>
            <a:r>
              <a:rPr lang="ru-RU" dirty="0" err="1" smtClean="0"/>
              <a:t>ситуаціям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запобігати</a:t>
            </a:r>
            <a:r>
              <a:rPr lang="ru-RU" dirty="0" smtClean="0"/>
              <a:t>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грошовими</a:t>
            </a:r>
            <a:r>
              <a:rPr lang="ru-RU" dirty="0" smtClean="0"/>
              <a:t> потоками та </a:t>
            </a:r>
            <a:r>
              <a:rPr lang="ru-RU" dirty="0" err="1" smtClean="0"/>
              <a:t>наявними</a:t>
            </a:r>
            <a:r>
              <a:rPr lang="ru-RU" dirty="0" smtClean="0"/>
              <a:t> (</a:t>
            </a:r>
            <a:r>
              <a:rPr lang="ru-RU" dirty="0" err="1" smtClean="0"/>
              <a:t>тимчасово</a:t>
            </a:r>
            <a:r>
              <a:rPr lang="ru-RU" dirty="0" smtClean="0"/>
              <a:t> </a:t>
            </a:r>
            <a:r>
              <a:rPr lang="ru-RU" dirty="0" err="1" smtClean="0"/>
              <a:t>вільними</a:t>
            </a:r>
            <a:r>
              <a:rPr lang="ru-RU" dirty="0" smtClean="0"/>
              <a:t>) коштами.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допоможе</a:t>
            </a:r>
            <a:r>
              <a:rPr lang="ru-RU" dirty="0" smtClean="0"/>
              <a:t> </a:t>
            </a:r>
            <a:r>
              <a:rPr lang="ru-RU" dirty="0" err="1" smtClean="0"/>
              <a:t>спрогнозувати</a:t>
            </a:r>
            <a:r>
              <a:rPr lang="ru-RU" dirty="0" smtClean="0"/>
              <a:t>, коли </a:t>
            </a:r>
            <a:r>
              <a:rPr lang="ru-RU" dirty="0" err="1" smtClean="0"/>
              <a:t>знадобляться</a:t>
            </a:r>
            <a:r>
              <a:rPr lang="ru-RU" dirty="0" smtClean="0"/>
              <a:t> </a:t>
            </a:r>
            <a:r>
              <a:rPr lang="ru-RU" dirty="0" err="1" smtClean="0"/>
              <a:t>гроші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дасть</a:t>
            </a:r>
            <a:r>
              <a:rPr lang="ru-RU" dirty="0" smtClean="0"/>
              <a:t> </a:t>
            </a:r>
            <a:r>
              <a:rPr lang="ru-RU" dirty="0" err="1" smtClean="0"/>
              <a:t>змогу</a:t>
            </a:r>
            <a:r>
              <a:rPr lang="ru-RU" dirty="0" smtClean="0"/>
              <a:t> </a:t>
            </a:r>
            <a:r>
              <a:rPr lang="ru-RU" dirty="0" err="1" smtClean="0"/>
              <a:t>визначити</a:t>
            </a:r>
            <a:r>
              <a:rPr lang="ru-RU" dirty="0" smtClean="0"/>
              <a:t>, </a:t>
            </a:r>
            <a:r>
              <a:rPr lang="ru-RU" dirty="0" err="1" smtClean="0"/>
              <a:t>скільки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грошей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ліквідних</a:t>
            </a:r>
            <a:r>
              <a:rPr lang="ru-RU" dirty="0" smtClean="0"/>
              <a:t> </a:t>
            </a:r>
            <a:r>
              <a:rPr lang="ru-RU" dirty="0" err="1" smtClean="0"/>
              <a:t>активів</a:t>
            </a:r>
            <a:r>
              <a:rPr lang="ru-RU" dirty="0" smtClean="0"/>
              <a:t> треба </a:t>
            </a:r>
            <a:r>
              <a:rPr lang="ru-RU" dirty="0" err="1" smtClean="0"/>
              <a:t>мати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рукою, а </a:t>
            </a:r>
            <a:r>
              <a:rPr lang="ru-RU" dirty="0" err="1" smtClean="0"/>
              <a:t>скільки</a:t>
            </a:r>
            <a:r>
              <a:rPr lang="ru-RU" dirty="0" smtClean="0"/>
              <a:t> – </a:t>
            </a:r>
            <a:r>
              <a:rPr lang="ru-RU" dirty="0" err="1" smtClean="0"/>
              <a:t>спрямувати</a:t>
            </a:r>
            <a:r>
              <a:rPr lang="ru-RU" dirty="0" smtClean="0"/>
              <a:t> в </a:t>
            </a:r>
            <a:r>
              <a:rPr lang="ru-RU" dirty="0" err="1" smtClean="0"/>
              <a:t>довгострокові</a:t>
            </a:r>
            <a:r>
              <a:rPr lang="ru-RU" dirty="0" smtClean="0"/>
              <a:t> </a:t>
            </a:r>
            <a:r>
              <a:rPr lang="ru-RU" dirty="0" err="1" smtClean="0"/>
              <a:t>заощадження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інвестувати</a:t>
            </a:r>
            <a:r>
              <a:rPr lang="ru-RU" dirty="0" smtClean="0"/>
              <a:t>.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грошовими</a:t>
            </a:r>
            <a:r>
              <a:rPr lang="ru-RU" dirty="0" smtClean="0"/>
              <a:t> потоками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стати в </a:t>
            </a:r>
            <a:r>
              <a:rPr lang="ru-RU" dirty="0" err="1" smtClean="0"/>
              <a:t>пригоді</a:t>
            </a:r>
            <a:r>
              <a:rPr lang="ru-RU" dirty="0" smtClean="0"/>
              <a:t>, коли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запитує</a:t>
            </a:r>
            <a:r>
              <a:rPr lang="ru-RU" dirty="0" smtClean="0"/>
              <a:t> себе, на </a:t>
            </a:r>
            <a:r>
              <a:rPr lang="ru-RU" dirty="0" err="1" smtClean="0"/>
              <a:t>який</a:t>
            </a:r>
            <a:r>
              <a:rPr lang="ru-RU" dirty="0" smtClean="0"/>
              <a:t> строк </a:t>
            </a:r>
            <a:r>
              <a:rPr lang="ru-RU" dirty="0" err="1" smtClean="0"/>
              <a:t>позичати</a:t>
            </a:r>
            <a:r>
              <a:rPr lang="ru-RU" dirty="0" smtClean="0"/>
              <a:t> </a:t>
            </a:r>
            <a:r>
              <a:rPr lang="ru-RU" dirty="0" err="1" smtClean="0"/>
              <a:t>гроші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8967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270" y="0"/>
            <a:ext cx="10442713" cy="682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•  </a:t>
            </a:r>
            <a:r>
              <a:rPr lang="ru-RU" b="1" dirty="0" err="1" smtClean="0">
                <a:solidFill>
                  <a:srgbClr val="FF0000"/>
                </a:solidFill>
              </a:rPr>
              <a:t>Фінансування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значних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подій</a:t>
            </a:r>
            <a:r>
              <a:rPr lang="ru-RU" b="1" dirty="0" smtClean="0">
                <a:solidFill>
                  <a:srgbClr val="FF0000"/>
                </a:solidFill>
              </a:rPr>
              <a:t> (великих покупок </a:t>
            </a:r>
            <a:r>
              <a:rPr lang="ru-RU" b="1" dirty="0" err="1" smtClean="0">
                <a:solidFill>
                  <a:srgbClr val="FF0000"/>
                </a:solidFill>
              </a:rPr>
              <a:t>або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інших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значних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видатків</a:t>
            </a:r>
            <a:r>
              <a:rPr lang="ru-RU" b="1" dirty="0" smtClean="0">
                <a:solidFill>
                  <a:srgbClr val="FF0000"/>
                </a:solidFill>
              </a:rPr>
              <a:t>). </a:t>
            </a:r>
            <a:r>
              <a:rPr lang="ru-RU" dirty="0" err="1" smtClean="0"/>
              <a:t>Усі</a:t>
            </a:r>
            <a:r>
              <a:rPr lang="ru-RU" dirty="0" smtClean="0"/>
              <a:t> </a:t>
            </a:r>
            <a:r>
              <a:rPr lang="ru-RU" dirty="0" err="1" smtClean="0"/>
              <a:t>значні</a:t>
            </a:r>
            <a:r>
              <a:rPr lang="ru-RU" dirty="0" smtClean="0"/>
              <a:t> </a:t>
            </a:r>
            <a:r>
              <a:rPr lang="ru-RU" dirty="0" err="1" smtClean="0"/>
              <a:t>події</a:t>
            </a:r>
            <a:r>
              <a:rPr lang="ru-RU" dirty="0" smtClean="0"/>
              <a:t>, як-от: </a:t>
            </a:r>
            <a:r>
              <a:rPr lang="ru-RU" dirty="0" err="1" smtClean="0"/>
              <a:t>придбання</a:t>
            </a:r>
            <a:r>
              <a:rPr lang="ru-RU" dirty="0" smtClean="0"/>
              <a:t> </a:t>
            </a:r>
            <a:r>
              <a:rPr lang="ru-RU" dirty="0" err="1" smtClean="0"/>
              <a:t>автомобіля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родинна</a:t>
            </a:r>
            <a:r>
              <a:rPr lang="ru-RU" dirty="0" smtClean="0"/>
              <a:t> </a:t>
            </a:r>
            <a:r>
              <a:rPr lang="ru-RU" dirty="0" err="1" smtClean="0"/>
              <a:t>поїздка</a:t>
            </a:r>
            <a:r>
              <a:rPr lang="ru-RU" dirty="0" smtClean="0"/>
              <a:t> на море, – є </a:t>
            </a:r>
            <a:r>
              <a:rPr lang="ru-RU" dirty="0" err="1" smtClean="0"/>
              <a:t>фінансовими</a:t>
            </a:r>
            <a:r>
              <a:rPr lang="ru-RU" dirty="0" smtClean="0"/>
              <a:t> </a:t>
            </a:r>
            <a:r>
              <a:rPr lang="ru-RU" dirty="0" err="1" smtClean="0"/>
              <a:t>цілями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різняться</a:t>
            </a:r>
            <a:r>
              <a:rPr lang="ru-RU" dirty="0" smtClean="0"/>
              <a:t> за </a:t>
            </a:r>
            <a:r>
              <a:rPr lang="ru-RU" dirty="0" err="1" smtClean="0"/>
              <a:t>вартістю</a:t>
            </a:r>
            <a:r>
              <a:rPr lang="ru-RU" dirty="0" smtClean="0"/>
              <a:t> та строками </a:t>
            </a:r>
            <a:r>
              <a:rPr lang="ru-RU" dirty="0" err="1" smtClean="0"/>
              <a:t>досягнення</a:t>
            </a:r>
            <a:r>
              <a:rPr lang="ru-RU" dirty="0" smtClean="0"/>
              <a:t>. Для </a:t>
            </a:r>
            <a:r>
              <a:rPr lang="ru-RU" dirty="0" err="1" smtClean="0"/>
              <a:t>досягнення</a:t>
            </a:r>
            <a:r>
              <a:rPr lang="ru-RU" dirty="0" smtClean="0"/>
              <a:t> </a:t>
            </a:r>
            <a:r>
              <a:rPr lang="ru-RU" dirty="0" err="1" smtClean="0"/>
              <a:t>однієї</a:t>
            </a:r>
            <a:r>
              <a:rPr lang="ru-RU" dirty="0" smtClean="0"/>
              <a:t> </a:t>
            </a:r>
            <a:r>
              <a:rPr lang="ru-RU" dirty="0" err="1" smtClean="0"/>
              <a:t>цілі</a:t>
            </a:r>
            <a:r>
              <a:rPr lang="ru-RU" dirty="0" smtClean="0"/>
              <a:t> </a:t>
            </a:r>
            <a:r>
              <a:rPr lang="ru-RU" dirty="0" err="1" smtClean="0"/>
              <a:t>вдалою</a:t>
            </a:r>
            <a:r>
              <a:rPr lang="ru-RU" dirty="0" smtClean="0"/>
              <a:t> буде одна </a:t>
            </a:r>
            <a:r>
              <a:rPr lang="ru-RU" dirty="0" err="1" smtClean="0"/>
              <a:t>стратегія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отримати</a:t>
            </a:r>
            <a:r>
              <a:rPr lang="ru-RU" dirty="0" smtClean="0"/>
              <a:t> кредит у банку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взяти</a:t>
            </a:r>
            <a:r>
              <a:rPr lang="ru-RU" dirty="0" smtClean="0"/>
              <a:t> </a:t>
            </a:r>
            <a:r>
              <a:rPr lang="ru-RU" dirty="0" err="1" smtClean="0"/>
              <a:t>автомобіль</a:t>
            </a:r>
            <a:r>
              <a:rPr lang="ru-RU" dirty="0" smtClean="0"/>
              <a:t> у </a:t>
            </a:r>
            <a:r>
              <a:rPr lang="ru-RU" dirty="0" err="1" smtClean="0"/>
              <a:t>фінансовий</a:t>
            </a:r>
            <a:r>
              <a:rPr lang="ru-RU" dirty="0" smtClean="0"/>
              <a:t> </a:t>
            </a:r>
            <a:r>
              <a:rPr lang="ru-RU" dirty="0" err="1" smtClean="0"/>
              <a:t>лізинг</a:t>
            </a:r>
            <a:r>
              <a:rPr lang="ru-RU" dirty="0" smtClean="0"/>
              <a:t>); для </a:t>
            </a:r>
            <a:r>
              <a:rPr lang="ru-RU" dirty="0" err="1" smtClean="0"/>
              <a:t>другої</a:t>
            </a:r>
            <a:r>
              <a:rPr lang="ru-RU" dirty="0" smtClean="0"/>
              <a:t> – </a:t>
            </a:r>
            <a:r>
              <a:rPr lang="ru-RU" dirty="0" err="1" smtClean="0"/>
              <a:t>зовсім</a:t>
            </a:r>
            <a:r>
              <a:rPr lang="ru-RU" dirty="0" smtClean="0"/>
              <a:t> </a:t>
            </a:r>
            <a:r>
              <a:rPr lang="ru-RU" dirty="0" err="1" smtClean="0"/>
              <a:t>інша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відкладати</a:t>
            </a:r>
            <a:r>
              <a:rPr lang="ru-RU" dirty="0" smtClean="0"/>
              <a:t> </a:t>
            </a:r>
            <a:r>
              <a:rPr lang="ru-RU" dirty="0" err="1" smtClean="0"/>
              <a:t>частину</a:t>
            </a:r>
            <a:r>
              <a:rPr lang="ru-RU" dirty="0" smtClean="0"/>
              <a:t> </a:t>
            </a:r>
            <a:r>
              <a:rPr lang="ru-RU" dirty="0" err="1" smtClean="0"/>
              <a:t>місячної</a:t>
            </a:r>
            <a:r>
              <a:rPr lang="ru-RU" dirty="0" smtClean="0"/>
              <a:t> </a:t>
            </a:r>
            <a:r>
              <a:rPr lang="ru-RU" dirty="0" err="1" smtClean="0"/>
              <a:t>зарплати</a:t>
            </a:r>
            <a:r>
              <a:rPr lang="ru-RU" dirty="0" smtClean="0"/>
              <a:t> </a:t>
            </a:r>
            <a:r>
              <a:rPr lang="ru-RU" dirty="0" err="1" smtClean="0"/>
              <a:t>впродовж</a:t>
            </a:r>
            <a:r>
              <a:rPr lang="ru-RU" dirty="0" smtClean="0"/>
              <a:t> року на </a:t>
            </a:r>
            <a:r>
              <a:rPr lang="ru-RU" dirty="0" err="1" smtClean="0"/>
              <a:t>банківський</a:t>
            </a:r>
            <a:r>
              <a:rPr lang="ru-RU" dirty="0" smtClean="0"/>
              <a:t> депозит для покупки </a:t>
            </a:r>
            <a:r>
              <a:rPr lang="ru-RU" dirty="0" err="1" smtClean="0"/>
              <a:t>путівки</a:t>
            </a:r>
            <a:r>
              <a:rPr lang="ru-RU" dirty="0" smtClean="0"/>
              <a:t> на море </a:t>
            </a:r>
            <a:r>
              <a:rPr lang="ru-RU" dirty="0" err="1" smtClean="0"/>
              <a:t>наступного</a:t>
            </a:r>
            <a:r>
              <a:rPr lang="ru-RU" dirty="0" smtClean="0"/>
              <a:t> </a:t>
            </a:r>
            <a:r>
              <a:rPr lang="ru-RU" dirty="0" err="1" smtClean="0"/>
              <a:t>літа</a:t>
            </a:r>
            <a:r>
              <a:rPr lang="ru-RU" dirty="0" smtClean="0"/>
              <a:t>); </a:t>
            </a:r>
            <a:r>
              <a:rPr lang="ru-RU" dirty="0" err="1" smtClean="0"/>
              <a:t>третю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досягнути</a:t>
            </a:r>
            <a:r>
              <a:rPr lang="ru-RU" dirty="0" smtClean="0"/>
              <a:t>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комбінації</a:t>
            </a:r>
            <a:r>
              <a:rPr lang="ru-RU" dirty="0" smtClean="0"/>
              <a:t>. </a:t>
            </a:r>
            <a:r>
              <a:rPr lang="ru-RU" dirty="0" err="1" smtClean="0"/>
              <a:t>Утім</a:t>
            </a:r>
            <a:r>
              <a:rPr lang="ru-RU" dirty="0" smtClean="0"/>
              <a:t>, </a:t>
            </a:r>
            <a:r>
              <a:rPr lang="ru-RU" dirty="0" err="1" smtClean="0"/>
              <a:t>хоч</a:t>
            </a:r>
            <a:r>
              <a:rPr lang="ru-RU" dirty="0" smtClean="0"/>
              <a:t> </a:t>
            </a:r>
            <a:r>
              <a:rPr lang="ru-RU" dirty="0" err="1" smtClean="0"/>
              <a:t>би</a:t>
            </a:r>
            <a:r>
              <a:rPr lang="ru-RU" dirty="0" smtClean="0"/>
              <a:t> яка </a:t>
            </a:r>
            <a:r>
              <a:rPr lang="ru-RU" dirty="0" err="1" smtClean="0"/>
              <a:t>стратегія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обрана</a:t>
            </a:r>
            <a:r>
              <a:rPr lang="ru-RU" dirty="0" smtClean="0"/>
              <a:t>, </a:t>
            </a:r>
            <a:r>
              <a:rPr lang="ru-RU" dirty="0" err="1" smtClean="0"/>
              <a:t>кожне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бути </a:t>
            </a:r>
            <a:r>
              <a:rPr lang="ru-RU" dirty="0" err="1" smtClean="0"/>
              <a:t>деталізоване</a:t>
            </a:r>
            <a:r>
              <a:rPr lang="ru-RU" dirty="0" smtClean="0"/>
              <a:t> в </a:t>
            </a:r>
            <a:r>
              <a:rPr lang="ru-RU" dirty="0" err="1" smtClean="0"/>
              <a:t>плані</a:t>
            </a:r>
            <a:r>
              <a:rPr lang="ru-RU" dirty="0" smtClean="0"/>
              <a:t> </a:t>
            </a:r>
            <a:r>
              <a:rPr lang="ru-RU" dirty="0" err="1" smtClean="0"/>
              <a:t>дій</a:t>
            </a:r>
            <a:r>
              <a:rPr lang="ru-RU" dirty="0" smtClean="0"/>
              <a:t>.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варто</a:t>
            </a:r>
            <a:r>
              <a:rPr lang="ru-RU" dirty="0" smtClean="0"/>
              <a:t> </a:t>
            </a:r>
            <a:r>
              <a:rPr lang="ru-RU" dirty="0" err="1" smtClean="0"/>
              <a:t>приділити</a:t>
            </a:r>
            <a:r>
              <a:rPr lang="ru-RU" dirty="0" smtClean="0"/>
              <a:t> </a:t>
            </a:r>
            <a:r>
              <a:rPr lang="ru-RU" dirty="0" err="1" smtClean="0"/>
              <a:t>увагу</a:t>
            </a:r>
            <a:r>
              <a:rPr lang="ru-RU" dirty="0" smtClean="0"/>
              <a:t> </a:t>
            </a:r>
            <a:r>
              <a:rPr lang="ru-RU" dirty="0" err="1" smtClean="0"/>
              <a:t>узгодженню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цілей</a:t>
            </a:r>
            <a:r>
              <a:rPr lang="ru-RU" dirty="0" smtClean="0"/>
              <a:t> за </a:t>
            </a:r>
            <a:r>
              <a:rPr lang="ru-RU" dirty="0" err="1" smtClean="0"/>
              <a:t>важливістю</a:t>
            </a:r>
            <a:r>
              <a:rPr lang="ru-RU" dirty="0" smtClean="0"/>
              <a:t> та строками. </a:t>
            </a:r>
          </a:p>
          <a:p>
            <a:pPr algn="just">
              <a:lnSpc>
                <a:spcPct val="9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•  </a:t>
            </a:r>
            <a:r>
              <a:rPr lang="ru-RU" b="1" dirty="0" err="1" smtClean="0">
                <a:solidFill>
                  <a:srgbClr val="FF0000"/>
                </a:solidFill>
              </a:rPr>
              <a:t>Управління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зовнішніми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ризиками</a:t>
            </a:r>
            <a:r>
              <a:rPr lang="ru-RU" dirty="0" smtClean="0"/>
              <a:t>. </a:t>
            </a:r>
            <a:r>
              <a:rPr lang="ru-RU" dirty="0" err="1" smtClean="0"/>
              <a:t>Людське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 </a:t>
            </a:r>
            <a:r>
              <a:rPr lang="ru-RU" dirty="0" err="1" smtClean="0"/>
              <a:t>повне</a:t>
            </a:r>
            <a:r>
              <a:rPr lang="ru-RU" dirty="0" smtClean="0"/>
              <a:t> </a:t>
            </a:r>
            <a:r>
              <a:rPr lang="ru-RU" dirty="0" err="1" smtClean="0"/>
              <a:t>несподіванок</a:t>
            </a:r>
            <a:r>
              <a:rPr lang="ru-RU" dirty="0" smtClean="0"/>
              <a:t>. На </a:t>
            </a:r>
            <a:r>
              <a:rPr lang="ru-RU" dirty="0" err="1" smtClean="0"/>
              <a:t>маршруті</a:t>
            </a:r>
            <a:r>
              <a:rPr lang="ru-RU" dirty="0" smtClean="0"/>
              <a:t> до </a:t>
            </a:r>
            <a:r>
              <a:rPr lang="ru-RU" dirty="0" err="1" smtClean="0"/>
              <a:t>своїх</a:t>
            </a:r>
            <a:r>
              <a:rPr lang="ru-RU" dirty="0" smtClean="0"/>
              <a:t> </a:t>
            </a:r>
            <a:r>
              <a:rPr lang="ru-RU" dirty="0" err="1" smtClean="0"/>
              <a:t>цілей</a:t>
            </a:r>
            <a:r>
              <a:rPr lang="ru-RU" dirty="0" smtClean="0"/>
              <a:t>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постійно</a:t>
            </a:r>
            <a:r>
              <a:rPr lang="ru-RU" dirty="0" smtClean="0"/>
              <a:t> </a:t>
            </a:r>
            <a:r>
              <a:rPr lang="ru-RU" dirty="0" err="1" smtClean="0"/>
              <a:t>постає</a:t>
            </a:r>
            <a:r>
              <a:rPr lang="ru-RU" dirty="0" smtClean="0"/>
              <a:t> перед </a:t>
            </a:r>
            <a:r>
              <a:rPr lang="ru-RU" dirty="0" err="1" smtClean="0"/>
              <a:t>зовнішніми</a:t>
            </a:r>
            <a:r>
              <a:rPr lang="ru-RU" dirty="0" smtClean="0"/>
              <a:t> </a:t>
            </a:r>
            <a:r>
              <a:rPr lang="ru-RU" dirty="0" err="1" smtClean="0"/>
              <a:t>обставинами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впливають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вплинути</a:t>
            </a:r>
            <a:r>
              <a:rPr lang="ru-RU" dirty="0" smtClean="0"/>
              <a:t> не </a:t>
            </a:r>
            <a:r>
              <a:rPr lang="ru-RU" dirty="0" err="1" smtClean="0"/>
              <a:t>лише</a:t>
            </a:r>
            <a:r>
              <a:rPr lang="ru-RU" dirty="0" smtClean="0"/>
              <a:t> на </a:t>
            </a:r>
            <a:r>
              <a:rPr lang="ru-RU" dirty="0" err="1" smtClean="0"/>
              <a:t>фізичне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психологічне</a:t>
            </a:r>
            <a:r>
              <a:rPr lang="ru-RU" dirty="0" smtClean="0"/>
              <a:t> </a:t>
            </a:r>
            <a:r>
              <a:rPr lang="ru-RU" dirty="0" err="1" smtClean="0"/>
              <a:t>здоров’я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, а й на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фінансовий</a:t>
            </a:r>
            <a:r>
              <a:rPr lang="ru-RU" dirty="0" smtClean="0"/>
              <a:t> </a:t>
            </a:r>
            <a:r>
              <a:rPr lang="ru-RU" dirty="0" err="1" smtClean="0"/>
              <a:t>добробут</a:t>
            </a:r>
            <a:r>
              <a:rPr lang="ru-RU" dirty="0" smtClean="0"/>
              <a:t>. </a:t>
            </a:r>
            <a:r>
              <a:rPr lang="ru-RU" dirty="0" err="1" smtClean="0"/>
              <a:t>Імовірність</a:t>
            </a:r>
            <a:r>
              <a:rPr lang="ru-RU" dirty="0" smtClean="0"/>
              <a:t> </a:t>
            </a:r>
            <a:r>
              <a:rPr lang="ru-RU" dirty="0" err="1" smtClean="0"/>
              <a:t>настання</a:t>
            </a:r>
            <a:r>
              <a:rPr lang="ru-RU" dirty="0" smtClean="0"/>
              <a:t> таких </a:t>
            </a:r>
            <a:r>
              <a:rPr lang="ru-RU" dirty="0" err="1" smtClean="0"/>
              <a:t>обставин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ризиком</a:t>
            </a:r>
            <a:r>
              <a:rPr lang="ru-RU" dirty="0" smtClean="0"/>
              <a:t>, і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знати, як </a:t>
            </a:r>
            <a:r>
              <a:rPr lang="ru-RU" dirty="0" err="1" smtClean="0"/>
              <a:t>поводитися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ризиками</a:t>
            </a:r>
            <a:r>
              <a:rPr lang="ru-RU" dirty="0" smtClean="0"/>
              <a:t> і яку </a:t>
            </a:r>
            <a:r>
              <a:rPr lang="ru-RU" dirty="0" err="1" smtClean="0"/>
              <a:t>стратегію</a:t>
            </a:r>
            <a:r>
              <a:rPr lang="ru-RU" dirty="0" smtClean="0"/>
              <a:t> з </a:t>
            </a:r>
            <a:r>
              <a:rPr lang="ru-RU" dirty="0" err="1" smtClean="0"/>
              <a:t>управління</a:t>
            </a:r>
            <a:r>
              <a:rPr lang="ru-RU" dirty="0" smtClean="0"/>
              <a:t> ними обрати. </a:t>
            </a:r>
            <a:r>
              <a:rPr lang="ru-RU" dirty="0" err="1" smtClean="0"/>
              <a:t>Деяких</a:t>
            </a:r>
            <a:r>
              <a:rPr lang="ru-RU" dirty="0" smtClean="0"/>
              <a:t> </a:t>
            </a:r>
            <a:r>
              <a:rPr lang="ru-RU" dirty="0" err="1" smtClean="0"/>
              <a:t>ризиків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уникати</a:t>
            </a:r>
            <a:r>
              <a:rPr lang="ru-RU" dirty="0" smtClean="0"/>
              <a:t>, </a:t>
            </a:r>
            <a:r>
              <a:rPr lang="ru-RU" dirty="0" err="1" smtClean="0"/>
              <a:t>стосовно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– </a:t>
            </a:r>
            <a:r>
              <a:rPr lang="ru-RU" dirty="0" err="1" smtClean="0"/>
              <a:t>зменшувати</a:t>
            </a:r>
            <a:r>
              <a:rPr lang="ru-RU" dirty="0" smtClean="0"/>
              <a:t> </a:t>
            </a:r>
            <a:r>
              <a:rPr lang="ru-RU" dirty="0" err="1" smtClean="0"/>
              <a:t>їхні</a:t>
            </a:r>
            <a:r>
              <a:rPr lang="ru-RU" dirty="0" smtClean="0"/>
              <a:t> </a:t>
            </a:r>
            <a:r>
              <a:rPr lang="ru-RU" dirty="0" err="1" smtClean="0"/>
              <a:t>можливі</a:t>
            </a:r>
            <a:r>
              <a:rPr lang="ru-RU" dirty="0" smtClean="0"/>
              <a:t> </a:t>
            </a:r>
            <a:r>
              <a:rPr lang="ru-RU" dirty="0" err="1" smtClean="0"/>
              <a:t>наслідки</a:t>
            </a:r>
            <a:r>
              <a:rPr lang="ru-RU" dirty="0" smtClean="0"/>
              <a:t>. 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ризику</a:t>
            </a:r>
            <a:r>
              <a:rPr lang="ru-RU" dirty="0" smtClean="0"/>
              <a:t> </a:t>
            </a:r>
            <a:r>
              <a:rPr lang="ru-RU" dirty="0" err="1" smtClean="0"/>
              <a:t>повної</a:t>
            </a:r>
            <a:r>
              <a:rPr lang="ru-RU" dirty="0" smtClean="0"/>
              <a:t> </a:t>
            </a:r>
            <a:r>
              <a:rPr lang="ru-RU" dirty="0" err="1" smtClean="0"/>
              <a:t>втрати</a:t>
            </a:r>
            <a:r>
              <a:rPr lang="ru-RU" dirty="0" smtClean="0"/>
              <a:t> </a:t>
            </a:r>
            <a:r>
              <a:rPr lang="ru-RU" dirty="0" err="1" smtClean="0"/>
              <a:t>заощаджень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уникнути</a:t>
            </a:r>
            <a:r>
              <a:rPr lang="ru-RU" dirty="0" smtClean="0"/>
              <a:t>, </a:t>
            </a:r>
            <a:r>
              <a:rPr lang="ru-RU" dirty="0" err="1" smtClean="0"/>
              <a:t>розмістивши</a:t>
            </a:r>
            <a:r>
              <a:rPr lang="ru-RU" dirty="0" smtClean="0"/>
              <a:t> депозит не в </a:t>
            </a:r>
            <a:r>
              <a:rPr lang="ru-RU" dirty="0" err="1" smtClean="0"/>
              <a:t>кредитній</a:t>
            </a:r>
            <a:r>
              <a:rPr lang="ru-RU" dirty="0" smtClean="0"/>
              <a:t> </a:t>
            </a:r>
            <a:r>
              <a:rPr lang="ru-RU" dirty="0" err="1" smtClean="0"/>
              <a:t>спілці</a:t>
            </a:r>
            <a:r>
              <a:rPr lang="ru-RU" dirty="0" smtClean="0"/>
              <a:t>, а в банку в межах </a:t>
            </a:r>
            <a:r>
              <a:rPr lang="ru-RU" dirty="0" err="1" smtClean="0"/>
              <a:t>гарантованої</a:t>
            </a:r>
            <a:r>
              <a:rPr lang="ru-RU" dirty="0" smtClean="0"/>
              <a:t> законом </a:t>
            </a:r>
            <a:r>
              <a:rPr lang="ru-RU" dirty="0" err="1" smtClean="0"/>
              <a:t>суми</a:t>
            </a:r>
            <a:r>
              <a:rPr lang="ru-RU" dirty="0" smtClean="0"/>
              <a:t>; </a:t>
            </a:r>
            <a:r>
              <a:rPr lang="ru-RU" dirty="0" err="1" smtClean="0"/>
              <a:t>ризик</a:t>
            </a:r>
            <a:r>
              <a:rPr lang="ru-RU" dirty="0" smtClean="0"/>
              <a:t> </a:t>
            </a:r>
            <a:r>
              <a:rPr lang="ru-RU" dirty="0" err="1" smtClean="0"/>
              <a:t>звільнення</a:t>
            </a:r>
            <a:r>
              <a:rPr lang="ru-RU" dirty="0" smtClean="0"/>
              <a:t>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 smtClean="0"/>
              <a:t>присутній</a:t>
            </a:r>
            <a:r>
              <a:rPr lang="ru-RU" dirty="0" smtClean="0"/>
              <a:t> у </a:t>
            </a:r>
            <a:r>
              <a:rPr lang="ru-RU" dirty="0" err="1" smtClean="0"/>
              <a:t>найманого</a:t>
            </a:r>
            <a:r>
              <a:rPr lang="ru-RU" dirty="0" smtClean="0"/>
              <a:t> </a:t>
            </a:r>
            <a:r>
              <a:rPr lang="ru-RU" dirty="0" err="1" smtClean="0"/>
              <a:t>працівника</a:t>
            </a:r>
            <a:r>
              <a:rPr lang="ru-RU" dirty="0" smtClean="0"/>
              <a:t>, але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негативні</a:t>
            </a:r>
            <a:r>
              <a:rPr lang="ru-RU" dirty="0" smtClean="0"/>
              <a:t> </a:t>
            </a:r>
            <a:r>
              <a:rPr lang="ru-RU" dirty="0" err="1" smtClean="0"/>
              <a:t>наслідки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зменшити</a:t>
            </a:r>
            <a:r>
              <a:rPr lang="ru-RU" dirty="0" smtClean="0"/>
              <a:t>, </a:t>
            </a:r>
            <a:r>
              <a:rPr lang="ru-RU" dirty="0" err="1" smtClean="0"/>
              <a:t>маючи</a:t>
            </a:r>
            <a:r>
              <a:rPr lang="ru-RU" dirty="0" smtClean="0"/>
              <a:t> </a:t>
            </a:r>
            <a:r>
              <a:rPr lang="ru-RU" dirty="0" err="1" smtClean="0"/>
              <a:t>альтернативні</a:t>
            </a:r>
            <a:r>
              <a:rPr lang="ru-RU" dirty="0" smtClean="0"/>
              <a:t> </a:t>
            </a:r>
            <a:r>
              <a:rPr lang="ru-RU" dirty="0" err="1" smtClean="0"/>
              <a:t>надходження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сформувавши</a:t>
            </a:r>
            <a:r>
              <a:rPr lang="ru-RU" dirty="0" smtClean="0"/>
              <a:t> </a:t>
            </a:r>
            <a:r>
              <a:rPr lang="ru-RU" dirty="0" err="1" smtClean="0"/>
              <a:t>грошову</a:t>
            </a:r>
            <a:r>
              <a:rPr lang="ru-RU" dirty="0" smtClean="0"/>
              <a:t> «подушку </a:t>
            </a:r>
            <a:r>
              <a:rPr lang="ru-RU" dirty="0" err="1" smtClean="0"/>
              <a:t>безпеки</a:t>
            </a:r>
            <a:r>
              <a:rPr lang="ru-RU" dirty="0" smtClean="0"/>
              <a:t>».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скористатися</a:t>
            </a:r>
            <a:r>
              <a:rPr lang="ru-RU" dirty="0" smtClean="0"/>
              <a:t> </a:t>
            </a:r>
            <a:r>
              <a:rPr lang="ru-RU" dirty="0" err="1" smtClean="0"/>
              <a:t>страховими</a:t>
            </a:r>
            <a:r>
              <a:rPr lang="ru-RU" dirty="0" smtClean="0"/>
              <a:t> </a:t>
            </a:r>
            <a:r>
              <a:rPr lang="ru-RU" dirty="0" err="1" smtClean="0"/>
              <a:t>послугами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дають</a:t>
            </a:r>
            <a:r>
              <a:rPr lang="ru-RU" dirty="0" smtClean="0"/>
              <a:t> </a:t>
            </a:r>
            <a:r>
              <a:rPr lang="ru-RU" dirty="0" err="1" smtClean="0"/>
              <a:t>змогу</a:t>
            </a:r>
            <a:r>
              <a:rPr lang="ru-RU" dirty="0" smtClean="0"/>
              <a:t> </a:t>
            </a:r>
            <a:r>
              <a:rPr lang="ru-RU" dirty="0" err="1" smtClean="0"/>
              <a:t>передати</a:t>
            </a:r>
            <a:r>
              <a:rPr lang="ru-RU" dirty="0" smtClean="0"/>
              <a:t>, </a:t>
            </a:r>
            <a:r>
              <a:rPr lang="ru-RU" dirty="0" err="1" smtClean="0"/>
              <a:t>частково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цілком</a:t>
            </a:r>
            <a:r>
              <a:rPr lang="ru-RU" dirty="0" smtClean="0"/>
              <a:t>, </a:t>
            </a:r>
            <a:r>
              <a:rPr lang="ru-RU" dirty="0" err="1" smtClean="0"/>
              <a:t>можливі</a:t>
            </a:r>
            <a:r>
              <a:rPr lang="ru-RU" dirty="0" smtClean="0"/>
              <a:t> </a:t>
            </a:r>
            <a:r>
              <a:rPr lang="ru-RU" dirty="0" err="1" smtClean="0"/>
              <a:t>ризики</a:t>
            </a:r>
            <a:r>
              <a:rPr lang="ru-RU" dirty="0" smtClean="0"/>
              <a:t> </a:t>
            </a:r>
            <a:r>
              <a:rPr lang="ru-RU" dirty="0" err="1" smtClean="0"/>
              <a:t>іншим</a:t>
            </a:r>
            <a:r>
              <a:rPr lang="ru-RU" dirty="0" smtClean="0"/>
              <a:t> особам – </a:t>
            </a:r>
            <a:r>
              <a:rPr lang="ru-RU" dirty="0" err="1" smtClean="0"/>
              <a:t>страховим</a:t>
            </a:r>
            <a:r>
              <a:rPr lang="ru-RU" dirty="0" smtClean="0"/>
              <a:t> </a:t>
            </a:r>
            <a:r>
              <a:rPr lang="ru-RU" dirty="0" err="1" smtClean="0"/>
              <a:t>компаніям</a:t>
            </a:r>
            <a:r>
              <a:rPr lang="ru-RU" dirty="0" smtClean="0"/>
              <a:t> (а </a:t>
            </a:r>
            <a:r>
              <a:rPr lang="ru-RU" dirty="0" err="1" smtClean="0"/>
              <a:t>точніше</a:t>
            </a:r>
            <a:r>
              <a:rPr lang="ru-RU" dirty="0" smtClean="0"/>
              <a:t>, </a:t>
            </a:r>
            <a:r>
              <a:rPr lang="ru-RU" dirty="0" err="1" smtClean="0"/>
              <a:t>компенсувати</a:t>
            </a:r>
            <a:r>
              <a:rPr lang="ru-RU" dirty="0" smtClean="0"/>
              <a:t> </a:t>
            </a:r>
            <a:r>
              <a:rPr lang="ru-RU" dirty="0" err="1" smtClean="0"/>
              <a:t>втрати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настання</a:t>
            </a:r>
            <a:r>
              <a:rPr lang="ru-RU" dirty="0" smtClean="0"/>
              <a:t>).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фінансового</a:t>
            </a:r>
            <a:r>
              <a:rPr lang="ru-RU" dirty="0" smtClean="0"/>
              <a:t> </a:t>
            </a:r>
            <a:r>
              <a:rPr lang="ru-RU" dirty="0" err="1" smtClean="0"/>
              <a:t>планування</a:t>
            </a:r>
            <a:r>
              <a:rPr lang="ru-RU" dirty="0" smtClean="0"/>
              <a:t> </a:t>
            </a:r>
            <a:r>
              <a:rPr lang="ru-RU" dirty="0" err="1" smtClean="0"/>
              <a:t>важливо</a:t>
            </a:r>
            <a:r>
              <a:rPr lang="ru-RU" dirty="0" smtClean="0"/>
              <a:t> </a:t>
            </a:r>
            <a:r>
              <a:rPr lang="ru-RU" dirty="0" err="1" smtClean="0"/>
              <a:t>визначити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активи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бути </a:t>
            </a:r>
            <a:r>
              <a:rPr lang="ru-RU" dirty="0" err="1" smtClean="0"/>
              <a:t>застраховані</a:t>
            </a:r>
            <a:r>
              <a:rPr lang="ru-RU" dirty="0" smtClean="0"/>
              <a:t>, на яку суму,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негативних</a:t>
            </a:r>
            <a:r>
              <a:rPr lang="ru-RU" dirty="0" smtClean="0"/>
              <a:t> </a:t>
            </a:r>
            <a:r>
              <a:rPr lang="ru-RU" dirty="0" err="1" smtClean="0"/>
              <a:t>обставин</a:t>
            </a:r>
            <a:r>
              <a:rPr lang="ru-RU" dirty="0" smtClean="0"/>
              <a:t>, та </a:t>
            </a:r>
            <a:r>
              <a:rPr lang="ru-RU" dirty="0" err="1" smtClean="0"/>
              <a:t>скільки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коштуватиме</a:t>
            </a:r>
            <a:r>
              <a:rPr lang="ru-RU" dirty="0" smtClean="0"/>
              <a:t>;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страхування</a:t>
            </a:r>
            <a:r>
              <a:rPr lang="ru-RU" dirty="0" smtClean="0"/>
              <a:t> </a:t>
            </a:r>
            <a:r>
              <a:rPr lang="ru-RU" dirty="0" err="1" smtClean="0"/>
              <a:t>членів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непередбачуваних</a:t>
            </a:r>
            <a:r>
              <a:rPr lang="ru-RU" dirty="0" smtClean="0"/>
              <a:t> </a:t>
            </a:r>
            <a:r>
              <a:rPr lang="ru-RU" dirty="0" err="1" smtClean="0"/>
              <a:t>подій</a:t>
            </a:r>
            <a:r>
              <a:rPr lang="ru-RU" dirty="0" smtClean="0"/>
              <a:t>, таких як </a:t>
            </a:r>
            <a:r>
              <a:rPr lang="ru-RU" dirty="0" err="1" smtClean="0"/>
              <a:t>втрата</a:t>
            </a:r>
            <a:r>
              <a:rPr lang="ru-RU" dirty="0" smtClean="0"/>
              <a:t> </a:t>
            </a:r>
            <a:r>
              <a:rPr lang="ru-RU" dirty="0" err="1" smtClean="0"/>
              <a:t>працездатності</a:t>
            </a:r>
            <a:r>
              <a:rPr lang="ru-RU" dirty="0" smtClean="0"/>
              <a:t>, </a:t>
            </a:r>
            <a:r>
              <a:rPr lang="ru-RU" dirty="0" err="1" smtClean="0"/>
              <a:t>захворювання</a:t>
            </a:r>
            <a:r>
              <a:rPr lang="ru-RU" dirty="0" smtClean="0"/>
              <a:t>, </a:t>
            </a:r>
            <a:r>
              <a:rPr lang="ru-RU" dirty="0" err="1" smtClean="0"/>
              <a:t>нещасні</a:t>
            </a:r>
            <a:r>
              <a:rPr lang="ru-RU" dirty="0" smtClean="0"/>
              <a:t> </a:t>
            </a:r>
            <a:r>
              <a:rPr lang="ru-RU" dirty="0" err="1" smtClean="0"/>
              <a:t>випадки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833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1167" y="160834"/>
            <a:ext cx="935603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•  </a:t>
            </a:r>
            <a:r>
              <a:rPr lang="ru-RU" b="1" dirty="0" err="1" smtClean="0">
                <a:solidFill>
                  <a:srgbClr val="FF0000"/>
                </a:solidFill>
              </a:rPr>
              <a:t>Управління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заощадженнями</a:t>
            </a:r>
            <a:r>
              <a:rPr lang="ru-RU" b="1" dirty="0" smtClean="0">
                <a:solidFill>
                  <a:srgbClr val="FF0000"/>
                </a:solidFill>
              </a:rPr>
              <a:t> й </a:t>
            </a:r>
            <a:r>
              <a:rPr lang="ru-RU" b="1" dirty="0" err="1" smtClean="0">
                <a:solidFill>
                  <a:srgbClr val="FF0000"/>
                </a:solidFill>
              </a:rPr>
              <a:t>інвестиціями</a:t>
            </a:r>
            <a:r>
              <a:rPr lang="ru-RU" dirty="0" smtClean="0"/>
              <a:t>. </a:t>
            </a:r>
            <a:r>
              <a:rPr lang="ru-RU" dirty="0" err="1" smtClean="0"/>
              <a:t>Ті</a:t>
            </a:r>
            <a:r>
              <a:rPr lang="ru-RU" dirty="0" smtClean="0"/>
              <a:t> </a:t>
            </a:r>
            <a:r>
              <a:rPr lang="ru-RU" dirty="0" err="1" smtClean="0"/>
              <a:t>сімейні</a:t>
            </a:r>
            <a:r>
              <a:rPr lang="ru-RU" dirty="0" smtClean="0"/>
              <a:t> </a:t>
            </a:r>
            <a:r>
              <a:rPr lang="ru-RU" dirty="0" err="1" smtClean="0"/>
              <a:t>надходження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не </a:t>
            </a:r>
            <a:r>
              <a:rPr lang="ru-RU" dirty="0" err="1" smtClean="0"/>
              <a:t>використовуються</a:t>
            </a:r>
            <a:r>
              <a:rPr lang="ru-RU" dirty="0" smtClean="0"/>
              <a:t> </a:t>
            </a:r>
            <a:r>
              <a:rPr lang="ru-RU" dirty="0" err="1" smtClean="0"/>
              <a:t>негайно</a:t>
            </a:r>
            <a:r>
              <a:rPr lang="ru-RU" dirty="0" smtClean="0"/>
              <a:t> для </a:t>
            </a:r>
            <a:r>
              <a:rPr lang="ru-RU" dirty="0" err="1" smtClean="0"/>
              <a:t>фінансування</a:t>
            </a:r>
            <a:r>
              <a:rPr lang="ru-RU" dirty="0" smtClean="0"/>
              <a:t> </a:t>
            </a:r>
            <a:r>
              <a:rPr lang="ru-RU" dirty="0" err="1" smtClean="0"/>
              <a:t>поточних</a:t>
            </a:r>
            <a:r>
              <a:rPr lang="ru-RU" dirty="0" smtClean="0"/>
              <a:t> потреб, </a:t>
            </a:r>
            <a:r>
              <a:rPr lang="ru-RU" dirty="0" err="1" smtClean="0"/>
              <a:t>можуть</a:t>
            </a:r>
            <a:r>
              <a:rPr lang="ru-RU" dirty="0" smtClean="0"/>
              <a:t> бути </a:t>
            </a:r>
            <a:r>
              <a:rPr lang="ru-RU" dirty="0" err="1" smtClean="0"/>
              <a:t>розміщені</a:t>
            </a:r>
            <a:r>
              <a:rPr lang="ru-RU" dirty="0" smtClean="0"/>
              <a:t> на </a:t>
            </a:r>
            <a:r>
              <a:rPr lang="ru-RU" dirty="0" err="1" smtClean="0"/>
              <a:t>строкові</a:t>
            </a:r>
            <a:r>
              <a:rPr lang="ru-RU" dirty="0" smtClean="0"/>
              <a:t> </a:t>
            </a:r>
            <a:r>
              <a:rPr lang="ru-RU" dirty="0" err="1" smtClean="0"/>
              <a:t>депозити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інвестовані</a:t>
            </a:r>
            <a:r>
              <a:rPr lang="ru-RU" dirty="0" smtClean="0"/>
              <a:t> в </a:t>
            </a:r>
            <a:r>
              <a:rPr lang="ru-RU" dirty="0" err="1" smtClean="0"/>
              <a:t>певні</a:t>
            </a:r>
            <a:r>
              <a:rPr lang="ru-RU" dirty="0" smtClean="0"/>
              <a:t> </a:t>
            </a:r>
            <a:r>
              <a:rPr lang="ru-RU" dirty="0" err="1" smtClean="0"/>
              <a:t>активи</a:t>
            </a:r>
            <a:r>
              <a:rPr lang="ru-RU" dirty="0" smtClean="0"/>
              <a:t> з </a:t>
            </a:r>
            <a:r>
              <a:rPr lang="ru-RU" dirty="0" err="1" smtClean="0"/>
              <a:t>розрахунку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інвестиції</a:t>
            </a:r>
            <a:r>
              <a:rPr lang="ru-RU" dirty="0" smtClean="0"/>
              <a:t> </a:t>
            </a:r>
            <a:r>
              <a:rPr lang="ru-RU" dirty="0" err="1" smtClean="0"/>
              <a:t>забезпечать</a:t>
            </a:r>
            <a:r>
              <a:rPr lang="ru-RU" dirty="0" smtClean="0"/>
              <a:t> у </a:t>
            </a:r>
            <a:r>
              <a:rPr lang="ru-RU" dirty="0" err="1" smtClean="0"/>
              <a:t>майбутньому</a:t>
            </a:r>
            <a:r>
              <a:rPr lang="ru-RU" dirty="0" smtClean="0"/>
              <a:t> </a:t>
            </a:r>
            <a:r>
              <a:rPr lang="ru-RU" dirty="0" err="1" smtClean="0"/>
              <a:t>додатковий</a:t>
            </a:r>
            <a:r>
              <a:rPr lang="ru-RU" dirty="0" smtClean="0"/>
              <a:t> </a:t>
            </a:r>
            <a:r>
              <a:rPr lang="ru-RU" dirty="0" err="1" smtClean="0"/>
              <a:t>дохід</a:t>
            </a:r>
            <a:r>
              <a:rPr lang="ru-RU" dirty="0" smtClean="0"/>
              <a:t>. До таких </a:t>
            </a:r>
            <a:r>
              <a:rPr lang="ru-RU" dirty="0" err="1" smtClean="0"/>
              <a:t>інвестицій</a:t>
            </a:r>
            <a:r>
              <a:rPr lang="ru-RU" dirty="0" smtClean="0"/>
              <a:t>, </a:t>
            </a:r>
            <a:r>
              <a:rPr lang="ru-RU" dirty="0" err="1" smtClean="0"/>
              <a:t>насамперед</a:t>
            </a:r>
            <a:r>
              <a:rPr lang="ru-RU" dirty="0" smtClean="0"/>
              <a:t>,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віднести</a:t>
            </a:r>
            <a:r>
              <a:rPr lang="ru-RU" dirty="0" smtClean="0"/>
              <a:t> </a:t>
            </a:r>
            <a:r>
              <a:rPr lang="ru-RU" dirty="0" err="1" smtClean="0"/>
              <a:t>придбання</a:t>
            </a:r>
            <a:r>
              <a:rPr lang="ru-RU" dirty="0" smtClean="0"/>
              <a:t> </a:t>
            </a:r>
            <a:r>
              <a:rPr lang="ru-RU" dirty="0" err="1" smtClean="0"/>
              <a:t>цінних</a:t>
            </a:r>
            <a:r>
              <a:rPr lang="ru-RU" dirty="0" smtClean="0"/>
              <a:t> </a:t>
            </a:r>
            <a:r>
              <a:rPr lang="ru-RU" dirty="0" err="1" smtClean="0"/>
              <a:t>паперів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нерухомості</a:t>
            </a:r>
            <a:r>
              <a:rPr lang="ru-RU" dirty="0" smtClean="0"/>
              <a:t>.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планування</a:t>
            </a:r>
            <a:r>
              <a:rPr lang="ru-RU" dirty="0" smtClean="0"/>
              <a:t> </a:t>
            </a:r>
            <a:r>
              <a:rPr lang="ru-RU" dirty="0" err="1" smtClean="0"/>
              <a:t>заощаджень</a:t>
            </a:r>
            <a:r>
              <a:rPr lang="ru-RU" dirty="0" smtClean="0"/>
              <a:t> та </a:t>
            </a:r>
            <a:r>
              <a:rPr lang="ru-RU" dirty="0" err="1" smtClean="0"/>
              <a:t>інвестицій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пам’ятати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володіння</a:t>
            </a:r>
            <a:r>
              <a:rPr lang="ru-RU" dirty="0" smtClean="0"/>
              <a:t> </a:t>
            </a:r>
            <a:r>
              <a:rPr lang="ru-RU" dirty="0" err="1" smtClean="0"/>
              <a:t>деякими</a:t>
            </a:r>
            <a:r>
              <a:rPr lang="ru-RU" dirty="0" smtClean="0"/>
              <a:t> активами </a:t>
            </a:r>
            <a:r>
              <a:rPr lang="ru-RU" dirty="0" err="1" smtClean="0"/>
              <a:t>пов’язане</a:t>
            </a:r>
            <a:r>
              <a:rPr lang="ru-RU" dirty="0" smtClean="0"/>
              <a:t> не </a:t>
            </a:r>
            <a:r>
              <a:rPr lang="ru-RU" dirty="0" err="1" smtClean="0"/>
              <a:t>лише</a:t>
            </a:r>
            <a:r>
              <a:rPr lang="ru-RU" dirty="0" smtClean="0"/>
              <a:t> з </a:t>
            </a:r>
            <a:r>
              <a:rPr lang="ru-RU" dirty="0" err="1" smtClean="0"/>
              <a:t>можливостями</a:t>
            </a:r>
            <a:r>
              <a:rPr lang="ru-RU" dirty="0" smtClean="0"/>
              <a:t> </a:t>
            </a:r>
            <a:r>
              <a:rPr lang="ru-RU" dirty="0" err="1" smtClean="0"/>
              <a:t>отримання</a:t>
            </a:r>
            <a:r>
              <a:rPr lang="ru-RU" dirty="0" smtClean="0"/>
              <a:t> </a:t>
            </a:r>
            <a:r>
              <a:rPr lang="ru-RU" dirty="0" err="1" smtClean="0"/>
              <a:t>доходів</a:t>
            </a:r>
            <a:r>
              <a:rPr lang="ru-RU" dirty="0" smtClean="0"/>
              <a:t>, а й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необхідністю</a:t>
            </a:r>
            <a:r>
              <a:rPr lang="ru-RU" dirty="0" smtClean="0"/>
              <a:t> </a:t>
            </a:r>
            <a:r>
              <a:rPr lang="ru-RU" dirty="0" err="1" smtClean="0"/>
              <a:t>сплати</a:t>
            </a:r>
            <a:r>
              <a:rPr lang="ru-RU" dirty="0" smtClean="0"/>
              <a:t> </a:t>
            </a:r>
            <a:r>
              <a:rPr lang="ru-RU" dirty="0" err="1" smtClean="0"/>
              <a:t>податків</a:t>
            </a:r>
            <a:r>
              <a:rPr lang="ru-RU" dirty="0" smtClean="0"/>
              <a:t> і </a:t>
            </a:r>
            <a:r>
              <a:rPr lang="ru-RU" dirty="0" err="1" smtClean="0"/>
              <a:t>здійснення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видатків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сплати</a:t>
            </a:r>
            <a:r>
              <a:rPr lang="ru-RU" dirty="0" smtClean="0"/>
              <a:t> </a:t>
            </a:r>
            <a:r>
              <a:rPr lang="ru-RU" dirty="0" err="1" smtClean="0"/>
              <a:t>комісій</a:t>
            </a:r>
            <a:r>
              <a:rPr lang="ru-RU" dirty="0" smtClean="0"/>
              <a:t> за </a:t>
            </a:r>
            <a:r>
              <a:rPr lang="ru-RU" dirty="0" err="1" smtClean="0"/>
              <a:t>відкриття</a:t>
            </a:r>
            <a:r>
              <a:rPr lang="ru-RU" dirty="0" smtClean="0"/>
              <a:t> </a:t>
            </a:r>
            <a:r>
              <a:rPr lang="ru-RU" dirty="0" err="1" smtClean="0"/>
              <a:t>рахунку</a:t>
            </a:r>
            <a:r>
              <a:rPr lang="ru-RU" dirty="0" smtClean="0"/>
              <a:t> в </a:t>
            </a:r>
            <a:r>
              <a:rPr lang="ru-RU" dirty="0" err="1" smtClean="0"/>
              <a:t>цінних</a:t>
            </a:r>
            <a:r>
              <a:rPr lang="ru-RU" dirty="0" smtClean="0"/>
              <a:t> </a:t>
            </a:r>
            <a:r>
              <a:rPr lang="ru-RU" dirty="0" err="1" smtClean="0"/>
              <a:t>паперах</a:t>
            </a:r>
            <a:r>
              <a:rPr lang="ru-RU" dirty="0" smtClean="0"/>
              <a:t> для </a:t>
            </a:r>
            <a:r>
              <a:rPr lang="ru-RU" dirty="0" err="1" smtClean="0"/>
              <a:t>зберігання</a:t>
            </a:r>
            <a:r>
              <a:rPr lang="ru-RU" dirty="0" smtClean="0"/>
              <a:t> </a:t>
            </a:r>
            <a:r>
              <a:rPr lang="ru-RU" dirty="0" err="1" smtClean="0"/>
              <a:t>придбаних</a:t>
            </a:r>
            <a:r>
              <a:rPr lang="ru-RU" dirty="0" smtClean="0"/>
              <a:t> </a:t>
            </a:r>
            <a:r>
              <a:rPr lang="ru-RU" dirty="0" err="1" smtClean="0"/>
              <a:t>акцій</a:t>
            </a:r>
            <a:r>
              <a:rPr lang="ru-RU" dirty="0" smtClean="0"/>
              <a:t>).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•  </a:t>
            </a:r>
            <a:r>
              <a:rPr lang="ru-RU" b="1" dirty="0" err="1" smtClean="0">
                <a:solidFill>
                  <a:srgbClr val="FF0000"/>
                </a:solidFill>
              </a:rPr>
              <a:t>Управління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пенсійними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накопиченнями</a:t>
            </a:r>
            <a:r>
              <a:rPr lang="ru-RU" dirty="0" smtClean="0"/>
              <a:t>. </a:t>
            </a:r>
            <a:r>
              <a:rPr lang="ru-RU" dirty="0" err="1" smtClean="0"/>
              <a:t>Очевидним</a:t>
            </a:r>
            <a:r>
              <a:rPr lang="ru-RU" dirty="0" smtClean="0"/>
              <a:t> є </a:t>
            </a:r>
            <a:r>
              <a:rPr lang="ru-RU" dirty="0" err="1" smtClean="0"/>
              <a:t>бажання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жити</a:t>
            </a:r>
            <a:r>
              <a:rPr lang="ru-RU" dirty="0" smtClean="0"/>
              <a:t> не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довго</a:t>
            </a:r>
            <a:r>
              <a:rPr lang="ru-RU" dirty="0" smtClean="0"/>
              <a:t>, а й у </a:t>
            </a:r>
            <a:r>
              <a:rPr lang="ru-RU" dirty="0" err="1" smtClean="0"/>
              <a:t>достатньому</a:t>
            </a:r>
            <a:r>
              <a:rPr lang="ru-RU" dirty="0" smtClean="0"/>
              <a:t> </a:t>
            </a:r>
            <a:r>
              <a:rPr lang="ru-RU" dirty="0" err="1" smtClean="0"/>
              <a:t>комфорті</a:t>
            </a:r>
            <a:r>
              <a:rPr lang="ru-RU" dirty="0" smtClean="0"/>
              <a:t> та бути </a:t>
            </a:r>
            <a:r>
              <a:rPr lang="ru-RU" dirty="0" err="1" smtClean="0"/>
              <a:t>незалежною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допомоги</a:t>
            </a:r>
            <a:r>
              <a:rPr lang="ru-RU" dirty="0" smtClean="0"/>
              <a:t> з боку </a:t>
            </a:r>
            <a:r>
              <a:rPr lang="ru-RU" dirty="0" err="1" smtClean="0"/>
              <a:t>держави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близьких</a:t>
            </a:r>
            <a:r>
              <a:rPr lang="ru-RU" dirty="0" smtClean="0"/>
              <a:t>. </a:t>
            </a:r>
            <a:r>
              <a:rPr lang="ru-RU" dirty="0" err="1" smtClean="0"/>
              <a:t>Недержавні</a:t>
            </a:r>
            <a:r>
              <a:rPr lang="ru-RU" dirty="0" smtClean="0"/>
              <a:t> </a:t>
            </a:r>
            <a:r>
              <a:rPr lang="ru-RU" dirty="0" err="1" smtClean="0"/>
              <a:t>пенсійні</a:t>
            </a:r>
            <a:r>
              <a:rPr lang="ru-RU" dirty="0" smtClean="0"/>
              <a:t> </a:t>
            </a:r>
            <a:r>
              <a:rPr lang="ru-RU" dirty="0" err="1" smtClean="0"/>
              <a:t>накопичення</a:t>
            </a:r>
            <a:r>
              <a:rPr lang="ru-RU" dirty="0" smtClean="0"/>
              <a:t> </a:t>
            </a:r>
            <a:r>
              <a:rPr lang="ru-RU" dirty="0" err="1" smtClean="0"/>
              <a:t>покликані</a:t>
            </a:r>
            <a:r>
              <a:rPr lang="ru-RU" dirty="0" smtClean="0"/>
              <a:t> </a:t>
            </a:r>
            <a:r>
              <a:rPr lang="ru-RU" dirty="0" err="1" smtClean="0"/>
              <a:t>дати</a:t>
            </a:r>
            <a:r>
              <a:rPr lang="ru-RU" dirty="0" smtClean="0"/>
              <a:t> </a:t>
            </a:r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 smtClean="0"/>
              <a:t>людині</a:t>
            </a:r>
            <a:r>
              <a:rPr lang="ru-RU" dirty="0" smtClean="0"/>
              <a:t> </a:t>
            </a:r>
            <a:r>
              <a:rPr lang="ru-RU" dirty="0" err="1" smtClean="0"/>
              <a:t>забезпечити</a:t>
            </a:r>
            <a:r>
              <a:rPr lang="ru-RU" dirty="0" smtClean="0"/>
              <a:t> </a:t>
            </a:r>
            <a:r>
              <a:rPr lang="ru-RU" dirty="0" err="1" smtClean="0"/>
              <a:t>достатній</a:t>
            </a:r>
            <a:r>
              <a:rPr lang="ru-RU" dirty="0" smtClean="0"/>
              <a:t>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особистого</a:t>
            </a:r>
            <a:r>
              <a:rPr lang="ru-RU" dirty="0" smtClean="0"/>
              <a:t> достатку, коли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здатність</a:t>
            </a:r>
            <a:r>
              <a:rPr lang="ru-RU" dirty="0" smtClean="0"/>
              <a:t> до </a:t>
            </a:r>
            <a:r>
              <a:rPr lang="ru-RU" dirty="0" err="1" smtClean="0"/>
              <a:t>праці</a:t>
            </a:r>
            <a:r>
              <a:rPr lang="ru-RU" dirty="0" smtClean="0"/>
              <a:t> з </a:t>
            </a:r>
            <a:r>
              <a:rPr lang="ru-RU" dirty="0" err="1" smtClean="0"/>
              <a:t>віком</a:t>
            </a:r>
            <a:r>
              <a:rPr lang="ru-RU" dirty="0" smtClean="0"/>
              <a:t> </a:t>
            </a:r>
            <a:r>
              <a:rPr lang="ru-RU" dirty="0" err="1" smtClean="0"/>
              <a:t>знизиться</a:t>
            </a:r>
            <a:r>
              <a:rPr lang="ru-RU" dirty="0" smtClean="0"/>
              <a:t>. </a:t>
            </a:r>
            <a:r>
              <a:rPr lang="ru-RU" dirty="0" err="1" smtClean="0"/>
              <a:t>Плануючи</a:t>
            </a:r>
            <a:r>
              <a:rPr lang="ru-RU" dirty="0" smtClean="0"/>
              <a:t> </a:t>
            </a:r>
            <a:r>
              <a:rPr lang="ru-RU" dirty="0" err="1" smtClean="0"/>
              <a:t>власну</a:t>
            </a:r>
            <a:r>
              <a:rPr lang="ru-RU" dirty="0" smtClean="0"/>
              <a:t> </a:t>
            </a:r>
            <a:r>
              <a:rPr lang="ru-RU" dirty="0" err="1" smtClean="0"/>
              <a:t>пенсію</a:t>
            </a:r>
            <a:r>
              <a:rPr lang="ru-RU" dirty="0" smtClean="0"/>
              <a:t>,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визначити</a:t>
            </a:r>
            <a:r>
              <a:rPr lang="ru-RU" dirty="0" smtClean="0"/>
              <a:t>, як </a:t>
            </a:r>
            <a:r>
              <a:rPr lang="ru-RU" dirty="0" err="1" smtClean="0"/>
              <a:t>багато</a:t>
            </a:r>
            <a:r>
              <a:rPr lang="ru-RU" dirty="0" smtClean="0"/>
              <a:t> грошей вона </a:t>
            </a:r>
            <a:r>
              <a:rPr lang="ru-RU" dirty="0" err="1" smtClean="0"/>
              <a:t>хоче</a:t>
            </a:r>
            <a:r>
              <a:rPr lang="ru-RU" dirty="0" smtClean="0"/>
              <a:t> </a:t>
            </a:r>
            <a:r>
              <a:rPr lang="ru-RU" dirty="0" err="1" smtClean="0"/>
              <a:t>накопичити</a:t>
            </a:r>
            <a:r>
              <a:rPr lang="ru-RU" dirty="0" smtClean="0"/>
              <a:t>, </a:t>
            </a:r>
            <a:r>
              <a:rPr lang="ru-RU" dirty="0" err="1" smtClean="0"/>
              <a:t>скільки</a:t>
            </a:r>
            <a:r>
              <a:rPr lang="ru-RU" dirty="0" smtClean="0"/>
              <a:t> вона на </a:t>
            </a:r>
            <a:r>
              <a:rPr lang="ru-RU" dirty="0" err="1" smtClean="0"/>
              <a:t>це</a:t>
            </a:r>
            <a:r>
              <a:rPr lang="ru-RU" dirty="0" smtClean="0"/>
              <a:t> готова </a:t>
            </a:r>
            <a:r>
              <a:rPr lang="ru-RU" dirty="0" err="1" smtClean="0"/>
              <a:t>щорічно</a:t>
            </a:r>
            <a:r>
              <a:rPr lang="ru-RU" dirty="0" smtClean="0"/>
              <a:t> </a:t>
            </a:r>
            <a:r>
              <a:rPr lang="ru-RU" dirty="0" err="1" smtClean="0"/>
              <a:t>витрачати</a:t>
            </a:r>
            <a:r>
              <a:rPr lang="ru-RU" dirty="0" smtClean="0"/>
              <a:t> та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фінансові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нефінансові</a:t>
            </a:r>
            <a:r>
              <a:rPr lang="ru-RU" dirty="0" smtClean="0"/>
              <a:t> </a:t>
            </a:r>
            <a:r>
              <a:rPr lang="ru-RU" dirty="0" err="1" smtClean="0"/>
              <a:t>інструменти</a:t>
            </a:r>
            <a:r>
              <a:rPr lang="ru-RU" dirty="0" smtClean="0"/>
              <a:t> </a:t>
            </a:r>
            <a:r>
              <a:rPr lang="ru-RU" dirty="0" err="1" smtClean="0"/>
              <a:t>їй</a:t>
            </a:r>
            <a:r>
              <a:rPr lang="ru-RU" dirty="0" smtClean="0"/>
              <a:t> обрати (</a:t>
            </a:r>
            <a:r>
              <a:rPr lang="ru-RU" dirty="0" err="1" smtClean="0"/>
              <a:t>пенсійний</a:t>
            </a:r>
            <a:r>
              <a:rPr lang="ru-RU" dirty="0" smtClean="0"/>
              <a:t> </a:t>
            </a:r>
            <a:r>
              <a:rPr lang="ru-RU" dirty="0" err="1" smtClean="0"/>
              <a:t>договір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недержавним</a:t>
            </a:r>
            <a:r>
              <a:rPr lang="ru-RU" dirty="0" smtClean="0"/>
              <a:t> </a:t>
            </a:r>
            <a:r>
              <a:rPr lang="ru-RU" dirty="0" err="1" smtClean="0"/>
              <a:t>пенсійним</a:t>
            </a:r>
            <a:r>
              <a:rPr lang="ru-RU" dirty="0" smtClean="0"/>
              <a:t> фондом, </a:t>
            </a:r>
            <a:r>
              <a:rPr lang="ru-RU" dirty="0" err="1" smtClean="0"/>
              <a:t>договір</a:t>
            </a:r>
            <a:r>
              <a:rPr lang="ru-RU" dirty="0" smtClean="0"/>
              <a:t> </a:t>
            </a:r>
            <a:r>
              <a:rPr lang="ru-RU" dirty="0" err="1" smtClean="0"/>
              <a:t>накопичувального</a:t>
            </a:r>
            <a:r>
              <a:rPr lang="ru-RU" dirty="0" smtClean="0"/>
              <a:t> </a:t>
            </a:r>
            <a:r>
              <a:rPr lang="ru-RU" dirty="0" err="1" smtClean="0"/>
              <a:t>страхування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, </a:t>
            </a:r>
            <a:r>
              <a:rPr lang="ru-RU" dirty="0" err="1" smtClean="0"/>
              <a:t>банківський</a:t>
            </a:r>
            <a:r>
              <a:rPr lang="ru-RU" dirty="0" smtClean="0"/>
              <a:t> депозит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капіталізацією</a:t>
            </a:r>
            <a:r>
              <a:rPr lang="ru-RU" dirty="0" smtClean="0"/>
              <a:t> </a:t>
            </a:r>
            <a:r>
              <a:rPr lang="ru-RU" dirty="0" err="1" smtClean="0"/>
              <a:t>процентів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нерухомість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здаватиметься</a:t>
            </a:r>
            <a:r>
              <a:rPr lang="ru-RU" dirty="0" smtClean="0"/>
              <a:t> в </a:t>
            </a:r>
            <a:r>
              <a:rPr lang="ru-RU" dirty="0" err="1" smtClean="0"/>
              <a:t>оренду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).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пам’ятати</a:t>
            </a:r>
            <a:r>
              <a:rPr lang="ru-RU" dirty="0" smtClean="0"/>
              <a:t>: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раніше</a:t>
            </a:r>
            <a:r>
              <a:rPr lang="ru-RU" dirty="0" smtClean="0"/>
              <a:t>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починає</a:t>
            </a:r>
            <a:r>
              <a:rPr lang="ru-RU" dirty="0" smtClean="0"/>
              <a:t> </a:t>
            </a:r>
            <a:r>
              <a:rPr lang="ru-RU" dirty="0" err="1" smtClean="0"/>
              <a:t>планувати</a:t>
            </a:r>
            <a:r>
              <a:rPr lang="ru-RU" dirty="0" smtClean="0"/>
              <a:t> </a:t>
            </a:r>
            <a:r>
              <a:rPr lang="ru-RU" dirty="0" err="1" smtClean="0"/>
              <a:t>власну</a:t>
            </a:r>
            <a:r>
              <a:rPr lang="ru-RU" dirty="0" smtClean="0"/>
              <a:t> </a:t>
            </a:r>
            <a:r>
              <a:rPr lang="ru-RU" dirty="0" err="1" smtClean="0"/>
              <a:t>пенсію</a:t>
            </a:r>
            <a:r>
              <a:rPr lang="ru-RU" dirty="0" smtClean="0"/>
              <a:t> та </a:t>
            </a:r>
            <a:r>
              <a:rPr lang="ru-RU" dirty="0" err="1" smtClean="0"/>
              <a:t>управляти</a:t>
            </a:r>
            <a:r>
              <a:rPr lang="ru-RU" dirty="0" smtClean="0"/>
              <a:t> </a:t>
            </a:r>
            <a:r>
              <a:rPr lang="ru-RU" dirty="0" err="1" smtClean="0"/>
              <a:t>пенсійними</a:t>
            </a:r>
            <a:r>
              <a:rPr lang="ru-RU" dirty="0" smtClean="0"/>
              <a:t> </a:t>
            </a:r>
            <a:r>
              <a:rPr lang="ru-RU" dirty="0" err="1" smtClean="0"/>
              <a:t>накопиченнями</a:t>
            </a:r>
            <a:r>
              <a:rPr lang="ru-RU" dirty="0" smtClean="0"/>
              <a:t>, то </a:t>
            </a:r>
            <a:r>
              <a:rPr lang="ru-RU" dirty="0" err="1" smtClean="0"/>
              <a:t>кращі</a:t>
            </a:r>
            <a:r>
              <a:rPr lang="ru-RU" dirty="0" smtClean="0"/>
              <a:t> в </a:t>
            </a:r>
            <a:r>
              <a:rPr lang="ru-RU" dirty="0" err="1" smtClean="0"/>
              <a:t>неї</a:t>
            </a:r>
            <a:r>
              <a:rPr lang="ru-RU" dirty="0" smtClean="0"/>
              <a:t> </a:t>
            </a:r>
            <a:r>
              <a:rPr lang="ru-RU" dirty="0" err="1" smtClean="0"/>
              <a:t>шанси</a:t>
            </a:r>
            <a:r>
              <a:rPr lang="ru-RU" dirty="0" smtClean="0"/>
              <a:t> </a:t>
            </a:r>
            <a:r>
              <a:rPr lang="ru-RU" dirty="0" err="1" smtClean="0"/>
              <a:t>безпечніше</a:t>
            </a:r>
            <a:r>
              <a:rPr lang="ru-RU" dirty="0" smtClean="0"/>
              <a:t> та </a:t>
            </a:r>
            <a:r>
              <a:rPr lang="ru-RU" dirty="0" err="1" smtClean="0"/>
              <a:t>комфортніше</a:t>
            </a:r>
            <a:r>
              <a:rPr lang="ru-RU" dirty="0" smtClean="0"/>
              <a:t> </a:t>
            </a:r>
            <a:r>
              <a:rPr lang="ru-RU" dirty="0" err="1" smtClean="0"/>
              <a:t>почуватися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завершення</a:t>
            </a:r>
            <a:r>
              <a:rPr lang="ru-RU" dirty="0" smtClean="0"/>
              <a:t> </a:t>
            </a:r>
            <a:r>
              <a:rPr lang="ru-RU" dirty="0" err="1" smtClean="0"/>
              <a:t>кар’єри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901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8211" y="143324"/>
            <a:ext cx="58801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/>
              <a:t>Взаємовплив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складових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фінансового</a:t>
            </a:r>
            <a:r>
              <a:rPr lang="ru-RU" sz="2000" b="1" dirty="0" smtClean="0"/>
              <a:t> плану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027" y="662704"/>
            <a:ext cx="9170504" cy="60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94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7338" y="644821"/>
            <a:ext cx="91307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Майже</a:t>
            </a:r>
            <a:r>
              <a:rPr lang="ru-RU" sz="2000" dirty="0" smtClean="0"/>
              <a:t> </a:t>
            </a:r>
            <a:r>
              <a:rPr lang="ru-RU" sz="2000" dirty="0" err="1" smtClean="0"/>
              <a:t>щодня</a:t>
            </a:r>
            <a:r>
              <a:rPr lang="ru-RU" sz="2000" dirty="0" smtClean="0"/>
              <a:t> ми </a:t>
            </a:r>
            <a:r>
              <a:rPr lang="ru-RU" sz="2000" dirty="0" err="1" smtClean="0"/>
              <a:t>приймаємо</a:t>
            </a:r>
            <a:r>
              <a:rPr lang="ru-RU" sz="2000" dirty="0" smtClean="0"/>
              <a:t> </a:t>
            </a:r>
            <a:r>
              <a:rPr lang="ru-RU" sz="2000" dirty="0" err="1" smtClean="0"/>
              <a:t>безліч</a:t>
            </a:r>
            <a:r>
              <a:rPr lang="ru-RU" sz="2000" dirty="0" smtClean="0"/>
              <a:t> </a:t>
            </a:r>
            <a:r>
              <a:rPr lang="ru-RU" sz="2000" dirty="0" err="1" smtClean="0"/>
              <a:t>рішень</a:t>
            </a:r>
            <a:r>
              <a:rPr lang="ru-RU" sz="2000" dirty="0" smtClean="0"/>
              <a:t>: </a:t>
            </a:r>
            <a:r>
              <a:rPr lang="ru-RU" sz="2000" dirty="0" err="1" smtClean="0"/>
              <a:t>купити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пляшку</a:t>
            </a:r>
            <a:r>
              <a:rPr lang="ru-RU" sz="2000" dirty="0" smtClean="0"/>
              <a:t> води в </a:t>
            </a:r>
            <a:r>
              <a:rPr lang="ru-RU" sz="2000" dirty="0" err="1" smtClean="0"/>
              <a:t>магазині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квиток до театру, </a:t>
            </a:r>
            <a:r>
              <a:rPr lang="ru-RU" sz="2000" dirty="0" err="1" smtClean="0"/>
              <a:t>знайти</a:t>
            </a:r>
            <a:r>
              <a:rPr lang="ru-RU" sz="2000" dirty="0" smtClean="0"/>
              <a:t> </a:t>
            </a:r>
            <a:r>
              <a:rPr lang="ru-RU" sz="2000" dirty="0" err="1" smtClean="0"/>
              <a:t>підробіток</a:t>
            </a:r>
            <a:r>
              <a:rPr lang="ru-RU" sz="2000" dirty="0" smtClean="0"/>
              <a:t>, </a:t>
            </a:r>
            <a:r>
              <a:rPr lang="ru-RU" sz="2000" dirty="0" err="1" smtClean="0"/>
              <a:t>щоб</a:t>
            </a:r>
            <a:r>
              <a:rPr lang="ru-RU" sz="2000" dirty="0" smtClean="0"/>
              <a:t> </a:t>
            </a:r>
            <a:r>
              <a:rPr lang="ru-RU" sz="2000" dirty="0" err="1" smtClean="0"/>
              <a:t>накопичити</a:t>
            </a:r>
            <a:r>
              <a:rPr lang="ru-RU" sz="2000" dirty="0" smtClean="0"/>
              <a:t> грошей на </a:t>
            </a:r>
            <a:r>
              <a:rPr lang="ru-RU" sz="2000" dirty="0" err="1" smtClean="0"/>
              <a:t>подарунок</a:t>
            </a:r>
            <a:r>
              <a:rPr lang="ru-RU" sz="2000" dirty="0" smtClean="0"/>
              <a:t> </a:t>
            </a:r>
            <a:r>
              <a:rPr lang="ru-RU" sz="2000" dirty="0" err="1" smtClean="0"/>
              <a:t>дівчині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хлопцю</a:t>
            </a:r>
            <a:r>
              <a:rPr lang="ru-RU" sz="2000" dirty="0" smtClean="0"/>
              <a:t>, </a:t>
            </a:r>
            <a:r>
              <a:rPr lang="ru-RU" sz="2000" dirty="0" err="1" smtClean="0"/>
              <a:t>відкрити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банківський</a:t>
            </a:r>
            <a:r>
              <a:rPr lang="ru-RU" sz="2000" dirty="0" smtClean="0"/>
              <a:t> депозит. </a:t>
            </a:r>
            <a:r>
              <a:rPr lang="ru-RU" sz="2000" b="1" dirty="0" err="1" smtClean="0">
                <a:solidFill>
                  <a:srgbClr val="FF0000"/>
                </a:solidFill>
              </a:rPr>
              <a:t>Такі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рішення</a:t>
            </a:r>
            <a:r>
              <a:rPr lang="ru-RU" sz="2000" b="1" dirty="0" smtClean="0">
                <a:solidFill>
                  <a:srgbClr val="FF0000"/>
                </a:solidFill>
              </a:rPr>
              <a:t> є </a:t>
            </a:r>
            <a:r>
              <a:rPr lang="ru-RU" sz="2000" b="1" dirty="0" err="1" smtClean="0">
                <a:solidFill>
                  <a:srgbClr val="FF0000"/>
                </a:solidFill>
              </a:rPr>
              <a:t>фінансовими</a:t>
            </a:r>
            <a:r>
              <a:rPr lang="ru-RU" sz="2000" dirty="0" smtClean="0"/>
              <a:t>, </a:t>
            </a:r>
            <a:r>
              <a:rPr lang="ru-RU" sz="2000" dirty="0" err="1" smtClean="0"/>
              <a:t>бо</a:t>
            </a:r>
            <a:r>
              <a:rPr lang="ru-RU" sz="2000" dirty="0" smtClean="0"/>
              <a:t> </a:t>
            </a:r>
            <a:r>
              <a:rPr lang="ru-RU" sz="2000" dirty="0" err="1" smtClean="0"/>
              <a:t>кожне</a:t>
            </a:r>
            <a:r>
              <a:rPr lang="ru-RU" sz="2000" dirty="0" smtClean="0"/>
              <a:t> з них </a:t>
            </a:r>
            <a:r>
              <a:rPr lang="ru-RU" sz="2000" dirty="0" err="1" smtClean="0"/>
              <a:t>стосується</a:t>
            </a:r>
            <a:r>
              <a:rPr lang="ru-RU" sz="2000" dirty="0" smtClean="0"/>
              <a:t> грошей –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заробляння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витрачання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заощадження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05878" y="3009685"/>
            <a:ext cx="91307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В «</a:t>
            </a:r>
            <a:r>
              <a:rPr lang="ru-RU" b="1" dirty="0" err="1" smtClean="0"/>
              <a:t>ідеальному</a:t>
            </a:r>
            <a:r>
              <a:rPr lang="ru-RU" b="1" dirty="0" smtClean="0"/>
              <a:t>» </a:t>
            </a:r>
            <a:r>
              <a:rPr lang="ru-RU" b="1" dirty="0" err="1" smtClean="0"/>
              <a:t>економічному</a:t>
            </a:r>
            <a:r>
              <a:rPr lang="ru-RU" b="1" dirty="0" smtClean="0"/>
              <a:t> </a:t>
            </a:r>
            <a:r>
              <a:rPr lang="ru-RU" b="1" dirty="0" err="1" smtClean="0"/>
              <a:t>світі</a:t>
            </a:r>
            <a:r>
              <a:rPr lang="ru-RU" b="1" dirty="0" smtClean="0"/>
              <a:t> </a:t>
            </a:r>
            <a:r>
              <a:rPr lang="ru-RU" b="1" dirty="0" err="1" smtClean="0"/>
              <a:t>людина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час </a:t>
            </a:r>
            <a:r>
              <a:rPr lang="ru-RU" b="1" dirty="0" err="1" smtClean="0"/>
              <a:t>ухвалення</a:t>
            </a:r>
            <a:r>
              <a:rPr lang="ru-RU" b="1" dirty="0" smtClean="0"/>
              <a:t> </a:t>
            </a:r>
            <a:r>
              <a:rPr lang="ru-RU" b="1" dirty="0" err="1" smtClean="0"/>
              <a:t>фінансових</a:t>
            </a:r>
            <a:r>
              <a:rPr lang="ru-RU" b="1" dirty="0" smtClean="0"/>
              <a:t> </a:t>
            </a:r>
            <a:r>
              <a:rPr lang="ru-RU" b="1" dirty="0" err="1" smtClean="0"/>
              <a:t>рішень</a:t>
            </a:r>
            <a:r>
              <a:rPr lang="ru-RU" b="1" dirty="0" smtClean="0"/>
              <a:t>:</a:t>
            </a:r>
          </a:p>
          <a:p>
            <a:pPr algn="just"/>
            <a:r>
              <a:rPr lang="ru-RU" dirty="0" smtClean="0"/>
              <a:t>•   </a:t>
            </a:r>
            <a:r>
              <a:rPr lang="ru-RU" dirty="0" err="1" smtClean="0"/>
              <a:t>вивчає</a:t>
            </a:r>
            <a:r>
              <a:rPr lang="ru-RU" dirty="0" smtClean="0"/>
              <a:t> та </a:t>
            </a:r>
            <a:r>
              <a:rPr lang="ru-RU" dirty="0" err="1" smtClean="0"/>
              <a:t>оцінює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економічні</a:t>
            </a:r>
            <a:r>
              <a:rPr lang="ru-RU" dirty="0" smtClean="0"/>
              <a:t> </a:t>
            </a:r>
            <a:r>
              <a:rPr lang="ru-RU" dirty="0" err="1" smtClean="0"/>
              <a:t>дані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має</a:t>
            </a:r>
            <a:r>
              <a:rPr lang="ru-RU" dirty="0" smtClean="0"/>
              <a:t> в </a:t>
            </a:r>
            <a:r>
              <a:rPr lang="ru-RU" dirty="0" err="1" smtClean="0"/>
              <a:t>наявності</a:t>
            </a:r>
            <a:r>
              <a:rPr lang="ru-RU" dirty="0" smtClean="0"/>
              <a:t> всю </a:t>
            </a:r>
            <a:r>
              <a:rPr lang="ru-RU" dirty="0" err="1" smtClean="0"/>
              <a:t>потрібну</a:t>
            </a:r>
            <a:r>
              <a:rPr lang="ru-RU" dirty="0" smtClean="0"/>
              <a:t> </a:t>
            </a:r>
            <a:r>
              <a:rPr lang="ru-RU" dirty="0" err="1" smtClean="0"/>
              <a:t>інформацію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аналізує</a:t>
            </a:r>
            <a:r>
              <a:rPr lang="ru-RU" dirty="0" smtClean="0"/>
              <a:t> всю </a:t>
            </a:r>
            <a:r>
              <a:rPr lang="ru-RU" dirty="0" err="1" smtClean="0"/>
              <a:t>інформацію</a:t>
            </a:r>
            <a:r>
              <a:rPr lang="ru-RU" dirty="0" smtClean="0"/>
              <a:t> та </a:t>
            </a:r>
            <a:r>
              <a:rPr lang="ru-RU" dirty="0" err="1" smtClean="0"/>
              <a:t>неупереджено</a:t>
            </a:r>
            <a:r>
              <a:rPr lang="ru-RU" dirty="0" smtClean="0"/>
              <a:t> </a:t>
            </a:r>
            <a:r>
              <a:rPr lang="ru-RU" dirty="0" err="1" smtClean="0"/>
              <a:t>схвалює</a:t>
            </a:r>
            <a:r>
              <a:rPr lang="ru-RU" dirty="0" smtClean="0"/>
              <a:t> </a:t>
            </a:r>
            <a:r>
              <a:rPr lang="ru-RU" dirty="0" err="1" smtClean="0"/>
              <a:t>найвигідніше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чітко</a:t>
            </a:r>
            <a:r>
              <a:rPr lang="ru-RU" dirty="0" smtClean="0"/>
              <a:t> </a:t>
            </a:r>
            <a:r>
              <a:rPr lang="ru-RU" dirty="0" err="1" smtClean="0"/>
              <a:t>дотримується</a:t>
            </a:r>
            <a:r>
              <a:rPr lang="ru-RU" dirty="0" smtClean="0"/>
              <a:t>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15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4330" y="564011"/>
            <a:ext cx="59369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/>
              <a:t>Ціль</a:t>
            </a:r>
            <a:r>
              <a:rPr lang="ru-RU" sz="2000" dirty="0" smtClean="0"/>
              <a:t> є </a:t>
            </a:r>
            <a:r>
              <a:rPr lang="ru-RU" sz="2000" dirty="0" err="1" smtClean="0"/>
              <a:t>конкретним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бажаним</a:t>
            </a:r>
            <a:r>
              <a:rPr lang="ru-RU" sz="2000" dirty="0" smtClean="0"/>
              <a:t> результатом, для </a:t>
            </a:r>
            <a:r>
              <a:rPr lang="ru-RU" sz="2000" dirty="0" err="1" smtClean="0"/>
              <a:t>досягнення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якого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людині</a:t>
            </a:r>
            <a:r>
              <a:rPr lang="ru-RU" sz="2000" dirty="0" smtClean="0"/>
              <a:t> </a:t>
            </a:r>
            <a:r>
              <a:rPr lang="ru-RU" sz="2000" dirty="0" err="1" smtClean="0"/>
              <a:t>потрібно</a:t>
            </a:r>
            <a:r>
              <a:rPr lang="ru-RU" sz="2000" dirty="0" smtClean="0"/>
              <a:t> </a:t>
            </a:r>
            <a:r>
              <a:rPr lang="ru-RU" sz="2000" dirty="0" err="1" smtClean="0"/>
              <a:t>щось</a:t>
            </a:r>
            <a:r>
              <a:rPr lang="ru-RU" sz="2000" dirty="0" smtClean="0"/>
              <a:t> </a:t>
            </a:r>
            <a:r>
              <a:rPr lang="ru-RU" sz="2000" dirty="0" err="1" smtClean="0"/>
              <a:t>зробити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впродовж</a:t>
            </a:r>
            <a:r>
              <a:rPr lang="ru-RU" sz="2000" dirty="0" smtClean="0"/>
              <a:t> </a:t>
            </a:r>
            <a:r>
              <a:rPr lang="ru-RU" sz="2000" dirty="0" err="1" smtClean="0"/>
              <a:t>чітко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визначеного</a:t>
            </a:r>
            <a:r>
              <a:rPr lang="ru-RU" sz="2000" dirty="0" smtClean="0"/>
              <a:t> часу. За </a:t>
            </a:r>
            <a:r>
              <a:rPr lang="ru-RU" sz="2000" dirty="0" err="1" smtClean="0"/>
              <a:t>допомогою</a:t>
            </a:r>
            <a:r>
              <a:rPr lang="ru-RU" sz="2000" dirty="0" smtClean="0"/>
              <a:t> </a:t>
            </a:r>
            <a:r>
              <a:rPr lang="ru-RU" sz="2000" dirty="0" err="1" smtClean="0"/>
              <a:t>цілей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людина</a:t>
            </a:r>
            <a:r>
              <a:rPr lang="ru-RU" sz="2000" dirty="0" smtClean="0"/>
              <a:t> </a:t>
            </a:r>
            <a:r>
              <a:rPr lang="ru-RU" sz="2000" dirty="0" err="1" smtClean="0"/>
              <a:t>починає</a:t>
            </a:r>
            <a:r>
              <a:rPr lang="ru-RU" sz="2000" dirty="0" smtClean="0"/>
              <a:t> </a:t>
            </a:r>
            <a:r>
              <a:rPr lang="ru-RU" sz="2000" dirty="0" err="1" smtClean="0"/>
              <a:t>усвідомлювати</a:t>
            </a:r>
            <a:r>
              <a:rPr lang="ru-RU" sz="2000" dirty="0" smtClean="0"/>
              <a:t>, як </a:t>
            </a:r>
            <a:r>
              <a:rPr lang="ru-RU" sz="2000" dirty="0" err="1" smtClean="0"/>
              <a:t>можна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перетворити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бажане</a:t>
            </a:r>
            <a:r>
              <a:rPr lang="ru-RU" sz="2000" dirty="0" smtClean="0"/>
              <a:t> на </a:t>
            </a:r>
            <a:r>
              <a:rPr lang="ru-RU" sz="2000" dirty="0" err="1" smtClean="0"/>
              <a:t>реальність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291" y="456904"/>
            <a:ext cx="3639378" cy="2339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78157" y="3429000"/>
            <a:ext cx="92235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/>
              <a:t>П</a:t>
            </a:r>
            <a:r>
              <a:rPr lang="ru-RU" sz="2000" b="1" i="1" dirty="0" smtClean="0"/>
              <a:t>остановка </a:t>
            </a:r>
            <a:r>
              <a:rPr lang="ru-RU" sz="2000" b="1" i="1" dirty="0" err="1" smtClean="0"/>
              <a:t>цілей</a:t>
            </a:r>
            <a:r>
              <a:rPr lang="ru-RU" sz="2000" b="1" i="1" dirty="0" smtClean="0"/>
              <a:t>:</a:t>
            </a:r>
          </a:p>
          <a:p>
            <a:pPr algn="just"/>
            <a:r>
              <a:rPr lang="ru-RU" sz="2000" dirty="0" smtClean="0"/>
              <a:t>•  </a:t>
            </a:r>
            <a:r>
              <a:rPr lang="ru-RU" sz="2000" dirty="0" err="1" smtClean="0"/>
              <a:t>допомагає</a:t>
            </a:r>
            <a:r>
              <a:rPr lang="ru-RU" sz="2000" dirty="0" smtClean="0"/>
              <a:t> </a:t>
            </a:r>
            <a:r>
              <a:rPr lang="ru-RU" sz="2000" dirty="0" err="1" smtClean="0"/>
              <a:t>визначити</a:t>
            </a:r>
            <a:r>
              <a:rPr lang="ru-RU" sz="2000" dirty="0" smtClean="0"/>
              <a:t>, </a:t>
            </a:r>
            <a:r>
              <a:rPr lang="ru-RU" sz="2000" dirty="0" err="1" smtClean="0"/>
              <a:t>чого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саме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людина</a:t>
            </a:r>
            <a:r>
              <a:rPr lang="ru-RU" sz="2000" dirty="0" smtClean="0"/>
              <a:t> </a:t>
            </a:r>
            <a:r>
              <a:rPr lang="ru-RU" sz="2000" dirty="0" err="1" smtClean="0"/>
              <a:t>хоче</a:t>
            </a:r>
            <a:r>
              <a:rPr lang="ru-RU" sz="2000" dirty="0" smtClean="0"/>
              <a:t> </a:t>
            </a:r>
            <a:r>
              <a:rPr lang="ru-RU" sz="2000" dirty="0" err="1" smtClean="0"/>
              <a:t>досягнути</a:t>
            </a:r>
            <a:r>
              <a:rPr lang="ru-RU" sz="2000" dirty="0" smtClean="0"/>
              <a:t>, та </a:t>
            </a:r>
            <a:r>
              <a:rPr lang="ru-RU" sz="2000" dirty="0" err="1" smtClean="0"/>
              <a:t>спрямувати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зусилля</a:t>
            </a:r>
            <a:r>
              <a:rPr lang="ru-RU" sz="2000" dirty="0" smtClean="0"/>
              <a:t> в </a:t>
            </a:r>
            <a:r>
              <a:rPr lang="ru-RU" sz="2000" dirty="0" err="1" smtClean="0"/>
              <a:t>потрібному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напрямі</a:t>
            </a:r>
            <a:r>
              <a:rPr lang="ru-RU" sz="2000" dirty="0" smtClean="0"/>
              <a:t>;</a:t>
            </a:r>
          </a:p>
          <a:p>
            <a:pPr algn="just"/>
            <a:r>
              <a:rPr lang="ru-RU" sz="2000" dirty="0" smtClean="0"/>
              <a:t>•  </a:t>
            </a:r>
            <a:r>
              <a:rPr lang="ru-RU" sz="2000" dirty="0" err="1" smtClean="0"/>
              <a:t>дає</a:t>
            </a:r>
            <a:r>
              <a:rPr lang="ru-RU" sz="2000" dirty="0" smtClean="0"/>
              <a:t> </a:t>
            </a:r>
            <a:r>
              <a:rPr lang="ru-RU" sz="2000" dirty="0" err="1" smtClean="0"/>
              <a:t>змогу</a:t>
            </a:r>
            <a:r>
              <a:rPr lang="ru-RU" sz="2000" dirty="0" smtClean="0"/>
              <a:t> </a:t>
            </a:r>
            <a:r>
              <a:rPr lang="ru-RU" sz="2000" dirty="0" err="1" smtClean="0"/>
              <a:t>зрозуміти</a:t>
            </a:r>
            <a:r>
              <a:rPr lang="ru-RU" sz="2000" dirty="0" smtClean="0"/>
              <a:t>, на </a:t>
            </a:r>
            <a:r>
              <a:rPr lang="ru-RU" sz="2000" dirty="0" err="1" smtClean="0"/>
              <a:t>чому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першочергово</a:t>
            </a:r>
            <a:r>
              <a:rPr lang="ru-RU" sz="2000" dirty="0" smtClean="0"/>
              <a:t> </a:t>
            </a:r>
            <a:r>
              <a:rPr lang="ru-RU" sz="2000" dirty="0" err="1" smtClean="0"/>
              <a:t>сконцентрувати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наявні</a:t>
            </a:r>
            <a:r>
              <a:rPr lang="ru-RU" sz="2000" dirty="0" smtClean="0"/>
              <a:t> </a:t>
            </a:r>
            <a:r>
              <a:rPr lang="ru-RU" sz="2000" dirty="0" err="1" smtClean="0"/>
              <a:t>ресурси</a:t>
            </a:r>
            <a:r>
              <a:rPr lang="ru-RU" sz="2000" dirty="0" smtClean="0"/>
              <a:t> (</a:t>
            </a:r>
            <a:r>
              <a:rPr lang="ru-RU" sz="2000" dirty="0" err="1" smtClean="0"/>
              <a:t>знання</a:t>
            </a:r>
            <a:r>
              <a:rPr lang="ru-RU" sz="2000" dirty="0" smtClean="0"/>
              <a:t>, час, </a:t>
            </a:r>
            <a:r>
              <a:rPr lang="ru-RU" sz="2000" dirty="0" err="1" smtClean="0"/>
              <a:t>гроші</a:t>
            </a:r>
            <a:r>
              <a:rPr lang="ru-RU" sz="2000" dirty="0" smtClean="0"/>
              <a:t> </a:t>
            </a:r>
            <a:r>
              <a:rPr lang="ru-RU" sz="2000" dirty="0" err="1" smtClean="0"/>
              <a:t>тощо</a:t>
            </a:r>
            <a:r>
              <a:rPr lang="ru-RU" sz="2000" dirty="0" smtClean="0"/>
              <a:t>);</a:t>
            </a:r>
          </a:p>
          <a:p>
            <a:pPr algn="just"/>
            <a:r>
              <a:rPr lang="ru-RU" sz="2000" dirty="0" smtClean="0"/>
              <a:t>•  </a:t>
            </a:r>
            <a:r>
              <a:rPr lang="ru-RU" sz="2000" dirty="0" err="1" smtClean="0"/>
              <a:t>мотивує</a:t>
            </a:r>
            <a:r>
              <a:rPr lang="ru-RU" sz="2000" dirty="0" smtClean="0"/>
              <a:t>, </a:t>
            </a:r>
            <a:r>
              <a:rPr lang="ru-RU" sz="2000" dirty="0" err="1" smtClean="0"/>
              <a:t>підштовхує</a:t>
            </a:r>
            <a:r>
              <a:rPr lang="ru-RU" sz="2000" dirty="0" smtClean="0"/>
              <a:t> до </a:t>
            </a:r>
            <a:r>
              <a:rPr lang="ru-RU" sz="2000" dirty="0" err="1" smtClean="0"/>
              <a:t>дії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підвищує</a:t>
            </a:r>
            <a:r>
              <a:rPr lang="ru-RU" sz="2000" dirty="0" smtClean="0"/>
              <a:t> </a:t>
            </a:r>
            <a:r>
              <a:rPr lang="ru-RU" sz="2000" dirty="0" err="1" smtClean="0"/>
              <a:t>впевненість</a:t>
            </a:r>
            <a:r>
              <a:rPr lang="ru-RU" sz="2000" dirty="0" smtClean="0"/>
              <a:t> у </a:t>
            </a:r>
            <a:r>
              <a:rPr lang="ru-RU" sz="2000" dirty="0" err="1" smtClean="0"/>
              <a:t>своїх</a:t>
            </a:r>
            <a:r>
              <a:rPr lang="ru-RU" sz="2000" dirty="0" smtClean="0"/>
              <a:t> силах (</a:t>
            </a:r>
            <a:r>
              <a:rPr lang="ru-RU" sz="2000" dirty="0" err="1" smtClean="0"/>
              <a:t>така</a:t>
            </a:r>
            <a:r>
              <a:rPr lang="ru-RU" sz="2000" dirty="0" smtClean="0"/>
              <a:t> </a:t>
            </a:r>
            <a:r>
              <a:rPr lang="ru-RU" sz="2000" dirty="0" err="1" smtClean="0"/>
              <a:t>впевненість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зростає</a:t>
            </a:r>
            <a:r>
              <a:rPr lang="ru-RU" sz="2000" dirty="0" smtClean="0"/>
              <a:t> в </a:t>
            </a:r>
            <a:r>
              <a:rPr lang="ru-RU" sz="2000" dirty="0" err="1" smtClean="0"/>
              <a:t>разі</a:t>
            </a:r>
            <a:r>
              <a:rPr lang="ru-RU" sz="2000" dirty="0" smtClean="0"/>
              <a:t> </a:t>
            </a:r>
            <a:r>
              <a:rPr lang="ru-RU" sz="2000" dirty="0" err="1" smtClean="0"/>
              <a:t>успішного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досягнення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цілей</a:t>
            </a:r>
            <a:r>
              <a:rPr lang="ru-RU" sz="2000" dirty="0" smtClean="0"/>
              <a:t>);</a:t>
            </a:r>
          </a:p>
          <a:p>
            <a:pPr algn="just"/>
            <a:r>
              <a:rPr lang="ru-RU" sz="2000" dirty="0" smtClean="0"/>
              <a:t>•  </a:t>
            </a:r>
            <a:r>
              <a:rPr lang="ru-RU" sz="2000" dirty="0" err="1" smtClean="0"/>
              <a:t>виховує</a:t>
            </a:r>
            <a:r>
              <a:rPr lang="ru-RU" sz="2000" dirty="0" smtClean="0"/>
              <a:t> </a:t>
            </a:r>
            <a:r>
              <a:rPr lang="ru-RU" sz="2000" dirty="0" err="1" smtClean="0"/>
              <a:t>наполегливість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11485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2800" y="969704"/>
            <a:ext cx="83091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Якщо</a:t>
            </a:r>
            <a:r>
              <a:rPr lang="ru-RU" sz="2000" dirty="0" smtClean="0"/>
              <a:t> </a:t>
            </a:r>
            <a:r>
              <a:rPr lang="ru-RU" sz="2000" dirty="0" err="1" smtClean="0"/>
              <a:t>досягнення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цілі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вимагає</a:t>
            </a:r>
            <a:r>
              <a:rPr lang="ru-RU" sz="2000" dirty="0" smtClean="0"/>
              <a:t> </a:t>
            </a:r>
            <a:r>
              <a:rPr lang="ru-RU" sz="2000" dirty="0" err="1" smtClean="0"/>
              <a:t>витрат</a:t>
            </a:r>
            <a:r>
              <a:rPr lang="ru-RU" sz="2000" dirty="0" smtClean="0"/>
              <a:t> грошей, то </a:t>
            </a:r>
            <a:r>
              <a:rPr lang="ru-RU" sz="2000" dirty="0" err="1" smtClean="0"/>
              <a:t>її</a:t>
            </a:r>
            <a:r>
              <a:rPr lang="ru-RU" sz="2000" dirty="0" smtClean="0"/>
              <a:t> </a:t>
            </a:r>
            <a:r>
              <a:rPr lang="ru-RU" sz="2000" dirty="0" err="1" smtClean="0"/>
              <a:t>слід</a:t>
            </a:r>
            <a:r>
              <a:rPr lang="ru-RU" sz="2000" dirty="0" smtClean="0"/>
              <a:t> </a:t>
            </a:r>
            <a:r>
              <a:rPr lang="ru-RU" sz="2000" dirty="0" err="1" smtClean="0"/>
              <a:t>вважати</a:t>
            </a:r>
            <a:r>
              <a:rPr lang="ru-RU" sz="2000" dirty="0" smtClean="0"/>
              <a:t> </a:t>
            </a:r>
            <a:r>
              <a:rPr lang="ru-RU" sz="2000" b="1" dirty="0" err="1" smtClean="0"/>
              <a:t>фінансовою</a:t>
            </a:r>
            <a:r>
              <a:rPr lang="ru-RU" sz="2000" dirty="0" smtClean="0"/>
              <a:t>, а суму грошей, </a:t>
            </a:r>
            <a:r>
              <a:rPr lang="ru-RU" sz="2000" dirty="0" err="1" smtClean="0"/>
              <a:t>потрібну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її</a:t>
            </a:r>
            <a:r>
              <a:rPr lang="ru-RU" sz="2000" dirty="0" smtClean="0"/>
              <a:t> </a:t>
            </a:r>
            <a:r>
              <a:rPr lang="ru-RU" sz="2000" dirty="0" err="1" smtClean="0"/>
              <a:t>досягнення</a:t>
            </a:r>
            <a:r>
              <a:rPr lang="ru-RU" sz="2000" dirty="0" smtClean="0"/>
              <a:t>, – </a:t>
            </a:r>
            <a:r>
              <a:rPr lang="ru-RU" sz="2000" b="1" dirty="0" err="1" smtClean="0"/>
              <a:t>вартістю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досягнення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цілі</a:t>
            </a:r>
            <a:r>
              <a:rPr lang="ru-RU" sz="2000" b="1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 smtClean="0"/>
              <a:t>Завжди</a:t>
            </a:r>
            <a:r>
              <a:rPr lang="ru-RU" sz="2000" dirty="0" smtClean="0"/>
              <a:t> </a:t>
            </a:r>
            <a:r>
              <a:rPr lang="ru-RU" sz="2000" dirty="0" err="1" smtClean="0"/>
              <a:t>ціль</a:t>
            </a:r>
            <a:r>
              <a:rPr lang="ru-RU" sz="2000" dirty="0" smtClean="0"/>
              <a:t> буде </a:t>
            </a:r>
            <a:r>
              <a:rPr lang="ru-RU" sz="2000" dirty="0" err="1" smtClean="0"/>
              <a:t>пов’язана</a:t>
            </a:r>
            <a:r>
              <a:rPr lang="ru-RU" sz="2000" dirty="0" smtClean="0"/>
              <a:t> з </a:t>
            </a:r>
            <a:r>
              <a:rPr lang="ru-RU" sz="2000" dirty="0" err="1" smtClean="0"/>
              <a:t>певними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людськими</a:t>
            </a:r>
            <a:r>
              <a:rPr lang="ru-RU" sz="2000" dirty="0" smtClean="0"/>
              <a:t> потребами, як-от: </a:t>
            </a:r>
          </a:p>
          <a:p>
            <a:pPr algn="just"/>
            <a:r>
              <a:rPr lang="ru-RU" sz="2000" dirty="0" smtClean="0"/>
              <a:t>•  </a:t>
            </a:r>
            <a:r>
              <a:rPr lang="ru-RU" sz="2000" dirty="0" err="1" smtClean="0"/>
              <a:t>володіти</a:t>
            </a:r>
            <a:r>
              <a:rPr lang="ru-RU" sz="2000" dirty="0" smtClean="0"/>
              <a:t> </a:t>
            </a:r>
            <a:r>
              <a:rPr lang="ru-RU" sz="2000" dirty="0" err="1" smtClean="0"/>
              <a:t>майном</a:t>
            </a:r>
            <a:r>
              <a:rPr lang="ru-RU" sz="2000" dirty="0" smtClean="0"/>
              <a:t> (</a:t>
            </a:r>
            <a:r>
              <a:rPr lang="ru-RU" sz="2000" dirty="0" err="1" smtClean="0"/>
              <a:t>придбання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власного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житла</a:t>
            </a:r>
            <a:r>
              <a:rPr lang="ru-RU" sz="2000" dirty="0" smtClean="0"/>
              <a:t>, </a:t>
            </a:r>
            <a:r>
              <a:rPr lang="ru-RU" sz="2000" dirty="0" err="1" smtClean="0"/>
              <a:t>автомобіля</a:t>
            </a:r>
            <a:r>
              <a:rPr lang="ru-RU" sz="2000" dirty="0" smtClean="0"/>
              <a:t>); </a:t>
            </a:r>
          </a:p>
          <a:p>
            <a:pPr algn="just"/>
            <a:r>
              <a:rPr lang="ru-RU" sz="2000" dirty="0" smtClean="0"/>
              <a:t>•  вести </a:t>
            </a:r>
            <a:r>
              <a:rPr lang="ru-RU" sz="2000" dirty="0" err="1" smtClean="0"/>
              <a:t>певний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спосіб</a:t>
            </a:r>
            <a:r>
              <a:rPr lang="ru-RU" sz="2000" dirty="0" smtClean="0"/>
              <a:t> </a:t>
            </a:r>
            <a:r>
              <a:rPr lang="ru-RU" sz="2000" dirty="0" err="1" smtClean="0"/>
              <a:t>життя</a:t>
            </a:r>
            <a:r>
              <a:rPr lang="ru-RU" sz="2000" dirty="0" smtClean="0"/>
              <a:t> (</a:t>
            </a:r>
            <a:r>
              <a:rPr lang="ru-RU" sz="2000" dirty="0" err="1" smtClean="0"/>
              <a:t>тривалі</a:t>
            </a:r>
            <a:r>
              <a:rPr lang="ru-RU" sz="2000" dirty="0" smtClean="0"/>
              <a:t> </a:t>
            </a:r>
            <a:r>
              <a:rPr lang="ru-RU" sz="2000" dirty="0" err="1" smtClean="0"/>
              <a:t>подорожі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</a:t>
            </a:r>
            <a:r>
              <a:rPr lang="ru-RU" sz="2000" dirty="0" err="1" smtClean="0"/>
              <a:t>коштовне</a:t>
            </a:r>
            <a:r>
              <a:rPr lang="ru-RU" sz="2000" dirty="0" smtClean="0"/>
              <a:t> </a:t>
            </a:r>
            <a:r>
              <a:rPr lang="ru-RU" sz="2000" dirty="0" err="1" smtClean="0"/>
              <a:t>хобі</a:t>
            </a:r>
            <a:r>
              <a:rPr lang="ru-RU" sz="2000" dirty="0" smtClean="0"/>
              <a:t>);</a:t>
            </a:r>
          </a:p>
          <a:p>
            <a:pPr algn="just"/>
            <a:r>
              <a:rPr lang="ru-RU" sz="2000" dirty="0" smtClean="0"/>
              <a:t>•  </a:t>
            </a:r>
            <a:r>
              <a:rPr lang="ru-RU" sz="2000" dirty="0" err="1" smtClean="0"/>
              <a:t>забезпечити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опіку</a:t>
            </a:r>
            <a:r>
              <a:rPr lang="ru-RU" sz="2000" dirty="0" smtClean="0"/>
              <a:t> та догляд за </a:t>
            </a:r>
            <a:r>
              <a:rPr lang="ru-RU" sz="2000" dirty="0" err="1" smtClean="0"/>
              <a:t>близькими</a:t>
            </a:r>
            <a:r>
              <a:rPr lang="ru-RU" sz="2000" dirty="0" smtClean="0"/>
              <a:t> (</a:t>
            </a:r>
            <a:r>
              <a:rPr lang="ru-RU" sz="2000" dirty="0" err="1" smtClean="0"/>
              <a:t>накопичення</a:t>
            </a:r>
            <a:r>
              <a:rPr lang="ru-RU" sz="2000" dirty="0" smtClean="0"/>
              <a:t> грошей для </a:t>
            </a:r>
            <a:r>
              <a:rPr lang="ru-RU" sz="2000" dirty="0" err="1" smtClean="0"/>
              <a:t>навчання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дітей</a:t>
            </a:r>
            <a:r>
              <a:rPr lang="ru-RU" sz="2000" dirty="0" smtClean="0"/>
              <a:t>, догляд за </a:t>
            </a:r>
            <a:r>
              <a:rPr lang="ru-RU" sz="2000" dirty="0" err="1" smtClean="0"/>
              <a:t>дітьми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батьками);</a:t>
            </a:r>
          </a:p>
          <a:p>
            <a:pPr algn="just"/>
            <a:r>
              <a:rPr lang="ru-RU" sz="2000" dirty="0" smtClean="0"/>
              <a:t>•  </a:t>
            </a:r>
            <a:r>
              <a:rPr lang="ru-RU" sz="2000" dirty="0" err="1" smtClean="0"/>
              <a:t>реалізувати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якусь</a:t>
            </a:r>
            <a:r>
              <a:rPr lang="ru-RU" sz="2000" dirty="0" smtClean="0"/>
              <a:t> </a:t>
            </a:r>
            <a:r>
              <a:rPr lang="ru-RU" sz="2000" dirty="0" err="1" smtClean="0"/>
              <a:t>особисту</a:t>
            </a:r>
            <a:r>
              <a:rPr lang="ru-RU" sz="2000" dirty="0" smtClean="0"/>
              <a:t> </a:t>
            </a:r>
            <a:r>
              <a:rPr lang="ru-RU" sz="2000" dirty="0" err="1" smtClean="0"/>
              <a:t>мрію</a:t>
            </a:r>
            <a:r>
              <a:rPr lang="ru-RU" sz="2000" dirty="0" smtClean="0"/>
              <a:t> (</a:t>
            </a:r>
            <a:r>
              <a:rPr lang="ru-RU" sz="2000" dirty="0" err="1" smtClean="0"/>
              <a:t>власний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бізнес</a:t>
            </a:r>
            <a:r>
              <a:rPr lang="ru-RU" sz="2000" dirty="0" smtClean="0"/>
              <a:t>, </a:t>
            </a:r>
            <a:r>
              <a:rPr lang="ru-RU" sz="2000" dirty="0" err="1" smtClean="0"/>
              <a:t>створення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благодійного</a:t>
            </a:r>
            <a:r>
              <a:rPr lang="ru-RU" sz="2000" dirty="0" smtClean="0"/>
              <a:t> фонду);</a:t>
            </a:r>
          </a:p>
          <a:p>
            <a:pPr algn="just"/>
            <a:r>
              <a:rPr lang="ru-RU" sz="2000" dirty="0" smtClean="0"/>
              <a:t>•  </a:t>
            </a:r>
            <a:r>
              <a:rPr lang="ru-RU" sz="2000" dirty="0" err="1" smtClean="0"/>
              <a:t>досягнути</a:t>
            </a:r>
            <a:r>
              <a:rPr lang="ru-RU" sz="2000" dirty="0" smtClean="0"/>
              <a:t> </a:t>
            </a:r>
            <a:r>
              <a:rPr lang="ru-RU" sz="2000" dirty="0" err="1" smtClean="0"/>
              <a:t>часткової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</a:t>
            </a:r>
            <a:r>
              <a:rPr lang="ru-RU" sz="2000" dirty="0" err="1" smtClean="0"/>
              <a:t>повної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фінансової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свободи</a:t>
            </a:r>
            <a:r>
              <a:rPr lang="ru-RU" sz="2000" dirty="0" smtClean="0"/>
              <a:t> (</a:t>
            </a:r>
            <a:r>
              <a:rPr lang="ru-RU" sz="2000" dirty="0" err="1" smtClean="0"/>
              <a:t>формування</a:t>
            </a:r>
            <a:r>
              <a:rPr lang="ru-RU" sz="2000" dirty="0" smtClean="0"/>
              <a:t> «подушки </a:t>
            </a:r>
            <a:r>
              <a:rPr lang="ru-RU" sz="2000" dirty="0" err="1" smtClean="0"/>
              <a:t>безпеки</a:t>
            </a:r>
            <a:r>
              <a:rPr lang="ru-RU" sz="2000" dirty="0" smtClean="0"/>
              <a:t>» на </a:t>
            </a:r>
            <a:r>
              <a:rPr lang="ru-RU" sz="2000" dirty="0" err="1" smtClean="0"/>
              <a:t>випадок</a:t>
            </a:r>
            <a:r>
              <a:rPr lang="ru-RU" sz="2000" dirty="0" smtClean="0"/>
              <a:t> </a:t>
            </a:r>
            <a:r>
              <a:rPr lang="ru-RU" sz="2000" dirty="0" err="1" smtClean="0"/>
              <a:t>непрацездатності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безробіття</a:t>
            </a:r>
            <a:r>
              <a:rPr lang="ru-RU" sz="2000" dirty="0" smtClean="0"/>
              <a:t>, </a:t>
            </a:r>
            <a:r>
              <a:rPr lang="ru-RU" sz="2000" dirty="0" err="1" smtClean="0"/>
              <a:t>ранній</a:t>
            </a:r>
            <a:r>
              <a:rPr lang="ru-RU" sz="2000" dirty="0" smtClean="0"/>
              <a:t> </a:t>
            </a:r>
            <a:r>
              <a:rPr lang="ru-RU" sz="2000" dirty="0" err="1" smtClean="0"/>
              <a:t>вихід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пенсію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4925"/>
            <a:ext cx="2628900" cy="17430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3211788"/>
            <a:ext cx="2695575" cy="1695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24" y="1442002"/>
            <a:ext cx="29337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8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833" y="225286"/>
            <a:ext cx="9658847" cy="11396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17358" y="1468540"/>
            <a:ext cx="64459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/>
              <a:t>Критерії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яким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мають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відповідати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фінансові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цілі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148" y="2054182"/>
            <a:ext cx="6776416" cy="467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61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3844" y="435379"/>
            <a:ext cx="8229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err="1" smtClean="0"/>
              <a:t>Фінансові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цілі</a:t>
            </a:r>
            <a:r>
              <a:rPr lang="ru-RU" sz="2000" b="1" i="1" dirty="0" smtClean="0"/>
              <a:t> </a:t>
            </a:r>
            <a:r>
              <a:rPr lang="ru-RU" sz="2000" dirty="0" err="1" smtClean="0"/>
              <a:t>мають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віддзеркалювати</a:t>
            </a:r>
            <a:r>
              <a:rPr lang="ru-RU" sz="2000" dirty="0" smtClean="0"/>
              <a:t> потреби </a:t>
            </a:r>
            <a:r>
              <a:rPr lang="ru-RU" sz="2000" dirty="0" err="1" smtClean="0"/>
              <a:t>людини</a:t>
            </a:r>
            <a:r>
              <a:rPr lang="ru-RU" sz="2000" dirty="0" smtClean="0"/>
              <a:t> </a:t>
            </a:r>
            <a:r>
              <a:rPr lang="ru-RU" sz="2000" dirty="0" err="1" smtClean="0"/>
              <a:t>впродовж</a:t>
            </a:r>
            <a:r>
              <a:rPr lang="ru-RU" sz="2000" dirty="0" smtClean="0"/>
              <a:t> </a:t>
            </a:r>
            <a:r>
              <a:rPr lang="ru-RU" sz="2000" dirty="0" err="1" smtClean="0"/>
              <a:t>всього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її</a:t>
            </a:r>
            <a:r>
              <a:rPr lang="ru-RU" sz="2000" dirty="0" smtClean="0"/>
              <a:t> </a:t>
            </a:r>
            <a:r>
              <a:rPr lang="ru-RU" sz="2000" dirty="0" err="1" smtClean="0"/>
              <a:t>життя</a:t>
            </a:r>
            <a:r>
              <a:rPr lang="ru-RU" sz="2000" dirty="0" smtClean="0"/>
              <a:t>, а </a:t>
            </a:r>
            <a:r>
              <a:rPr lang="ru-RU" sz="2000" dirty="0" err="1" smtClean="0"/>
              <a:t>отже</a:t>
            </a:r>
            <a:r>
              <a:rPr lang="ru-RU" sz="2000" dirty="0" smtClean="0"/>
              <a:t>, вони </a:t>
            </a:r>
            <a:r>
              <a:rPr lang="ru-RU" sz="2000" dirty="0" err="1" smtClean="0"/>
              <a:t>істотно</a:t>
            </a:r>
            <a:r>
              <a:rPr lang="ru-RU" sz="2000" dirty="0" smtClean="0"/>
              <a:t> </a:t>
            </a:r>
            <a:r>
              <a:rPr lang="ru-RU" sz="2000" dirty="0" err="1" smtClean="0"/>
              <a:t>різнитимуться</a:t>
            </a:r>
            <a:r>
              <a:rPr lang="ru-RU" sz="2000" dirty="0" smtClean="0"/>
              <a:t> за строками.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err="1" smtClean="0"/>
              <a:t>Деякі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будуть</a:t>
            </a:r>
            <a:r>
              <a:rPr lang="ru-RU" sz="2000" dirty="0" smtClean="0"/>
              <a:t> </a:t>
            </a:r>
            <a:r>
              <a:rPr lang="ru-RU" sz="2000" b="1" dirty="0" err="1" smtClean="0"/>
              <a:t>короткостроковими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вимагають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дій</a:t>
            </a:r>
            <a:r>
              <a:rPr lang="ru-RU" sz="2000" dirty="0" smtClean="0"/>
              <a:t> уже зараз (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</a:t>
            </a:r>
            <a:r>
              <a:rPr lang="ru-RU" sz="2000" dirty="0" err="1" smtClean="0"/>
              <a:t>купити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подарунок</a:t>
            </a:r>
            <a:r>
              <a:rPr lang="ru-RU" sz="2000" dirty="0" smtClean="0"/>
              <a:t> другу на день </a:t>
            </a:r>
            <a:r>
              <a:rPr lang="ru-RU" sz="2000" dirty="0" err="1" smtClean="0"/>
              <a:t>народження</a:t>
            </a:r>
            <a:r>
              <a:rPr lang="ru-RU" sz="2000" dirty="0" smtClean="0"/>
              <a:t>). </a:t>
            </a:r>
          </a:p>
          <a:p>
            <a:pPr algn="just"/>
            <a:r>
              <a:rPr lang="ru-RU" sz="2000" dirty="0" err="1" smtClean="0"/>
              <a:t>Інші</a:t>
            </a:r>
            <a:r>
              <a:rPr lang="ru-RU" sz="2000" dirty="0" smtClean="0"/>
              <a:t>, </a:t>
            </a:r>
            <a:r>
              <a:rPr lang="ru-RU" sz="2000" dirty="0" err="1" smtClean="0"/>
              <a:t>віддалені</a:t>
            </a:r>
            <a:r>
              <a:rPr lang="ru-RU" sz="2000" dirty="0" smtClean="0"/>
              <a:t> в </a:t>
            </a:r>
            <a:r>
              <a:rPr lang="ru-RU" sz="2000" dirty="0" err="1" smtClean="0"/>
              <a:t>часі</a:t>
            </a:r>
            <a:r>
              <a:rPr lang="ru-RU" sz="2000" dirty="0" smtClean="0"/>
              <a:t>, </a:t>
            </a:r>
            <a:r>
              <a:rPr lang="ru-RU" sz="2000" dirty="0" err="1" smtClean="0"/>
              <a:t>будуть</a:t>
            </a:r>
            <a:r>
              <a:rPr lang="ru-RU" sz="2000" dirty="0" smtClean="0"/>
              <a:t> </a:t>
            </a:r>
            <a:r>
              <a:rPr lang="ru-RU" sz="2000" b="1" dirty="0" err="1" smtClean="0"/>
              <a:t>середньо</a:t>
            </a:r>
            <a:r>
              <a:rPr lang="ru-RU" sz="2000" b="1" dirty="0" smtClean="0"/>
              <a:t>-</a:t>
            </a:r>
            <a:r>
              <a:rPr lang="ru-RU" sz="2000" dirty="0" smtClean="0"/>
              <a:t> й </a:t>
            </a:r>
            <a:r>
              <a:rPr lang="ru-RU" sz="2000" b="1" dirty="0" err="1"/>
              <a:t>д</a:t>
            </a:r>
            <a:r>
              <a:rPr lang="ru-RU" sz="2000" b="1" dirty="0" err="1" smtClean="0"/>
              <a:t>овгостроковими</a:t>
            </a:r>
            <a:r>
              <a:rPr lang="ru-RU" sz="2000" dirty="0" smtClean="0"/>
              <a:t> та, </a:t>
            </a:r>
            <a:r>
              <a:rPr lang="ru-RU" sz="2000" dirty="0" err="1" smtClean="0"/>
              <a:t>зазвичай</a:t>
            </a:r>
            <a:r>
              <a:rPr lang="ru-RU" sz="2000" dirty="0" smtClean="0"/>
              <a:t>, </a:t>
            </a:r>
            <a:r>
              <a:rPr lang="ru-RU" sz="2000" dirty="0" err="1" smtClean="0"/>
              <a:t>вимагатимуть</a:t>
            </a:r>
            <a:r>
              <a:rPr lang="ru-RU" sz="2000" dirty="0" smtClean="0"/>
              <a:t> </a:t>
            </a:r>
            <a:r>
              <a:rPr lang="ru-RU" sz="2000" dirty="0" err="1" smtClean="0"/>
              <a:t>ретельного</a:t>
            </a:r>
            <a:r>
              <a:rPr lang="ru-RU" sz="2000" dirty="0" smtClean="0"/>
              <a:t> плану </a:t>
            </a:r>
            <a:r>
              <a:rPr lang="ru-RU" sz="2000" dirty="0" err="1" smtClean="0"/>
              <a:t>дій</a:t>
            </a:r>
            <a:r>
              <a:rPr lang="ru-RU" sz="2000" dirty="0" smtClean="0"/>
              <a:t> і </a:t>
            </a:r>
            <a:r>
              <a:rPr lang="ru-RU" sz="2000" dirty="0" err="1" smtClean="0"/>
              <a:t>значних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зусиль</a:t>
            </a:r>
            <a:r>
              <a:rPr lang="ru-RU" sz="2000" dirty="0" smtClean="0"/>
              <a:t> і </a:t>
            </a:r>
            <a:r>
              <a:rPr lang="ru-RU" sz="2000" dirty="0" err="1" smtClean="0"/>
              <a:t>витрат</a:t>
            </a:r>
            <a:r>
              <a:rPr lang="ru-RU" sz="2000" dirty="0" smtClean="0"/>
              <a:t> (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</a:t>
            </a:r>
            <a:r>
              <a:rPr lang="ru-RU" sz="2000" dirty="0" err="1" smtClean="0"/>
              <a:t>відкрити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власний</a:t>
            </a:r>
            <a:r>
              <a:rPr lang="ru-RU" sz="2000" dirty="0" smtClean="0"/>
              <a:t> магазин </a:t>
            </a:r>
            <a:r>
              <a:rPr lang="ru-RU" sz="2000" dirty="0" err="1" smtClean="0"/>
              <a:t>іграшок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накопичити</a:t>
            </a:r>
            <a:r>
              <a:rPr lang="ru-RU" sz="2000" dirty="0" smtClean="0"/>
              <a:t> до </a:t>
            </a:r>
            <a:r>
              <a:rPr lang="ru-RU" sz="2000" dirty="0" err="1" smtClean="0"/>
              <a:t>виходу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пенсію</a:t>
            </a:r>
            <a:r>
              <a:rPr lang="ru-RU" sz="2000" dirty="0" smtClean="0"/>
              <a:t> 5 млн </a:t>
            </a:r>
            <a:r>
              <a:rPr lang="ru-RU" sz="2000" dirty="0" err="1" smtClean="0"/>
              <a:t>грн</a:t>
            </a:r>
            <a:r>
              <a:rPr lang="ru-RU" sz="2000" dirty="0" smtClean="0"/>
              <a:t>).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7774" y="4148817"/>
            <a:ext cx="7288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Н</a:t>
            </a:r>
            <a:r>
              <a:rPr lang="ru-RU" sz="2000" dirty="0" err="1" smtClean="0"/>
              <a:t>еобхідно</a:t>
            </a:r>
            <a:r>
              <a:rPr lang="ru-RU" sz="2000" dirty="0" smtClean="0"/>
              <a:t> </a:t>
            </a:r>
            <a:r>
              <a:rPr lang="ru-RU" sz="2000" dirty="0" err="1" smtClean="0"/>
              <a:t>ранжувати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фінансові</a:t>
            </a:r>
            <a:r>
              <a:rPr lang="ru-RU" sz="2000" dirty="0" smtClean="0"/>
              <a:t> </a:t>
            </a:r>
            <a:r>
              <a:rPr lang="ru-RU" sz="2000" dirty="0" err="1" smtClean="0"/>
              <a:t>цілі</a:t>
            </a:r>
            <a:r>
              <a:rPr lang="ru-RU" sz="2000" dirty="0" smtClean="0"/>
              <a:t> не </a:t>
            </a:r>
            <a:r>
              <a:rPr lang="ru-RU" sz="2000" dirty="0" err="1" smtClean="0"/>
              <a:t>лише</a:t>
            </a:r>
            <a:r>
              <a:rPr lang="ru-RU" sz="2000" dirty="0" smtClean="0"/>
              <a:t> за строками, а й за </a:t>
            </a:r>
            <a:r>
              <a:rPr lang="ru-RU" sz="2000" dirty="0" err="1" smtClean="0"/>
              <a:t>їхньою</a:t>
            </a:r>
            <a:r>
              <a:rPr lang="ru-RU" sz="2000" dirty="0" smtClean="0"/>
              <a:t> </a:t>
            </a:r>
            <a:r>
              <a:rPr lang="ru-RU" sz="2000" dirty="0" err="1" smtClean="0"/>
              <a:t>важливістю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впливом</a:t>
            </a:r>
            <a:r>
              <a:rPr lang="ru-RU" sz="2000" dirty="0" smtClean="0"/>
              <a:t> на </a:t>
            </a:r>
            <a:r>
              <a:rPr lang="ru-RU" sz="2000" dirty="0" err="1" smtClean="0"/>
              <a:t>досягнення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інших</a:t>
            </a:r>
            <a:r>
              <a:rPr lang="ru-RU" sz="2000" dirty="0" smtClean="0"/>
              <a:t> </a:t>
            </a:r>
            <a:r>
              <a:rPr lang="ru-RU" sz="2000" dirty="0" err="1" smtClean="0"/>
              <a:t>цілей</a:t>
            </a:r>
            <a:r>
              <a:rPr lang="ru-RU" sz="2000" dirty="0" smtClean="0"/>
              <a:t>.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дасть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змогу</a:t>
            </a:r>
            <a:r>
              <a:rPr lang="ru-RU" sz="2000" dirty="0" smtClean="0"/>
              <a:t> не </a:t>
            </a:r>
            <a:r>
              <a:rPr lang="ru-RU" sz="2000" dirty="0" err="1" smtClean="0"/>
              <a:t>переобтяжувати</a:t>
            </a:r>
            <a:r>
              <a:rPr lang="ru-RU" sz="2000" dirty="0" smtClean="0"/>
              <a:t> себе </a:t>
            </a:r>
            <a:r>
              <a:rPr lang="ru-RU" sz="2000" dirty="0" err="1" smtClean="0"/>
              <a:t>нереальними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зобов’язаннями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сконцентрувати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увагу</a:t>
            </a:r>
            <a:r>
              <a:rPr lang="ru-RU" sz="2000" dirty="0" smtClean="0"/>
              <a:t> й </a:t>
            </a:r>
            <a:r>
              <a:rPr lang="ru-RU" sz="2000" dirty="0" err="1" smtClean="0"/>
              <a:t>зусилля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найважливіших</a:t>
            </a:r>
            <a:r>
              <a:rPr lang="ru-RU" sz="2000" dirty="0" smtClean="0"/>
              <a:t> речах.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35" y="4285769"/>
            <a:ext cx="3684410" cy="24905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6835" y="3622458"/>
            <a:ext cx="3856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Оцінка</a:t>
            </a:r>
            <a:r>
              <a:rPr lang="ru-RU" b="1" dirty="0" smtClean="0"/>
              <a:t> </a:t>
            </a:r>
            <a:r>
              <a:rPr lang="ru-RU" b="1" dirty="0" err="1" smtClean="0"/>
              <a:t>фінансової</a:t>
            </a:r>
            <a:r>
              <a:rPr lang="ru-RU" b="1" dirty="0" smtClean="0"/>
              <a:t> </a:t>
            </a:r>
            <a:r>
              <a:rPr lang="ru-RU" b="1" dirty="0" err="1" smtClean="0"/>
              <a:t>ситуації</a:t>
            </a:r>
            <a:r>
              <a:rPr lang="ru-RU" b="1" dirty="0" smtClean="0"/>
              <a:t> </a:t>
            </a:r>
            <a:r>
              <a:rPr lang="ru-RU" b="1" dirty="0" err="1" smtClean="0"/>
              <a:t>людини</a:t>
            </a:r>
            <a:r>
              <a:rPr lang="ru-RU" b="1" dirty="0" smtClean="0"/>
              <a:t> (</a:t>
            </a:r>
            <a:r>
              <a:rPr lang="ru-RU" b="1" dirty="0" err="1" smtClean="0"/>
              <a:t>сім’ї</a:t>
            </a:r>
            <a:r>
              <a:rPr lang="ru-RU" b="1" dirty="0" smtClean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80772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928" y="0"/>
            <a:ext cx="9080637" cy="51735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63757" y="5103674"/>
            <a:ext cx="102306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Різниця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активами та </a:t>
            </a:r>
            <a:r>
              <a:rPr lang="ru-RU" dirty="0" err="1" smtClean="0"/>
              <a:t>пасивами</a:t>
            </a:r>
            <a:r>
              <a:rPr lang="ru-RU" dirty="0" smtClean="0"/>
              <a:t> (так </a:t>
            </a:r>
            <a:r>
              <a:rPr lang="ru-RU" dirty="0" err="1" smtClean="0"/>
              <a:t>звані</a:t>
            </a:r>
            <a:r>
              <a:rPr lang="ru-RU" dirty="0" smtClean="0"/>
              <a:t> </a:t>
            </a:r>
            <a:r>
              <a:rPr lang="ru-RU" dirty="0" err="1" smtClean="0"/>
              <a:t>чисті</a:t>
            </a:r>
            <a:r>
              <a:rPr lang="ru-RU" dirty="0" smtClean="0"/>
              <a:t> </a:t>
            </a:r>
            <a:r>
              <a:rPr lang="ru-RU" dirty="0" err="1" smtClean="0"/>
              <a:t>активи</a:t>
            </a:r>
            <a:r>
              <a:rPr lang="ru-RU" dirty="0" smtClean="0"/>
              <a:t>) </a:t>
            </a:r>
            <a:r>
              <a:rPr lang="ru-RU" dirty="0" err="1" smtClean="0"/>
              <a:t>демонструватиме</a:t>
            </a:r>
            <a:r>
              <a:rPr lang="ru-RU" dirty="0" smtClean="0"/>
              <a:t> </a:t>
            </a:r>
            <a:r>
              <a:rPr lang="ru-RU" dirty="0" err="1" smtClean="0"/>
              <a:t>фінансовий</a:t>
            </a:r>
            <a:r>
              <a:rPr lang="ru-RU" dirty="0" smtClean="0"/>
              <a:t> стан </a:t>
            </a:r>
            <a:r>
              <a:rPr lang="ru-RU" dirty="0" err="1" smtClean="0"/>
              <a:t>людини</a:t>
            </a:r>
            <a:r>
              <a:rPr lang="ru-RU" dirty="0" smtClean="0"/>
              <a:t> (</a:t>
            </a:r>
            <a:r>
              <a:rPr lang="ru-RU" dirty="0" err="1" smtClean="0"/>
              <a:t>родини</a:t>
            </a:r>
            <a:r>
              <a:rPr lang="ru-RU" dirty="0" smtClean="0"/>
              <a:t>).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вартість</a:t>
            </a:r>
            <a:r>
              <a:rPr lang="ru-RU" dirty="0" smtClean="0"/>
              <a:t> </a:t>
            </a:r>
            <a:r>
              <a:rPr lang="ru-RU" dirty="0" err="1" smtClean="0"/>
              <a:t>активів</a:t>
            </a:r>
            <a:r>
              <a:rPr lang="ru-RU" dirty="0" smtClean="0"/>
              <a:t> </a:t>
            </a:r>
            <a:r>
              <a:rPr lang="ru-RU" dirty="0" err="1" smtClean="0"/>
              <a:t>перевищує</a:t>
            </a:r>
            <a:r>
              <a:rPr lang="ru-RU" dirty="0" smtClean="0"/>
              <a:t> </a:t>
            </a:r>
            <a:r>
              <a:rPr lang="ru-RU" dirty="0" err="1" smtClean="0"/>
              <a:t>вартість</a:t>
            </a:r>
            <a:r>
              <a:rPr lang="ru-RU" dirty="0" smtClean="0"/>
              <a:t> </a:t>
            </a:r>
            <a:r>
              <a:rPr lang="ru-RU" dirty="0" err="1" smtClean="0"/>
              <a:t>пасивів</a:t>
            </a:r>
            <a:r>
              <a:rPr lang="ru-RU" dirty="0" smtClean="0"/>
              <a:t>, вона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додатні</a:t>
            </a:r>
            <a:r>
              <a:rPr lang="ru-RU" dirty="0" smtClean="0"/>
              <a:t> </a:t>
            </a:r>
            <a:r>
              <a:rPr lang="ru-RU" dirty="0" err="1" smtClean="0"/>
              <a:t>чисті</a:t>
            </a:r>
            <a:r>
              <a:rPr lang="ru-RU" dirty="0" smtClean="0"/>
              <a:t> </a:t>
            </a:r>
            <a:r>
              <a:rPr lang="ru-RU" dirty="0" err="1" smtClean="0"/>
              <a:t>активи</a:t>
            </a:r>
            <a:r>
              <a:rPr lang="ru-RU" dirty="0" smtClean="0"/>
              <a:t>. А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боргів</a:t>
            </a:r>
            <a:r>
              <a:rPr lang="ru-RU" dirty="0" smtClean="0"/>
              <a:t> </a:t>
            </a:r>
            <a:r>
              <a:rPr lang="ru-RU" dirty="0" err="1" smtClean="0"/>
              <a:t>більше</a:t>
            </a:r>
            <a:r>
              <a:rPr lang="ru-RU" dirty="0" smtClean="0"/>
              <a:t>, </a:t>
            </a:r>
            <a:r>
              <a:rPr lang="ru-RU" dirty="0" err="1" smtClean="0"/>
              <a:t>ніж</a:t>
            </a:r>
            <a:r>
              <a:rPr lang="ru-RU" dirty="0" smtClean="0"/>
              <a:t> майна, то </a:t>
            </a:r>
            <a:r>
              <a:rPr lang="ru-RU" dirty="0" err="1" smtClean="0"/>
              <a:t>чисті</a:t>
            </a:r>
            <a:r>
              <a:rPr lang="ru-RU" dirty="0" smtClean="0"/>
              <a:t> </a:t>
            </a:r>
            <a:r>
              <a:rPr lang="ru-RU" dirty="0" err="1" smtClean="0"/>
              <a:t>активи</a:t>
            </a:r>
            <a:r>
              <a:rPr lang="ru-RU" dirty="0" smtClean="0"/>
              <a:t> </a:t>
            </a:r>
            <a:r>
              <a:rPr lang="ru-RU" dirty="0" err="1" smtClean="0"/>
              <a:t>будуть</a:t>
            </a:r>
            <a:r>
              <a:rPr lang="ru-RU" dirty="0" smtClean="0"/>
              <a:t> </a:t>
            </a:r>
            <a:r>
              <a:rPr lang="ru-RU" dirty="0" err="1" smtClean="0"/>
              <a:t>від’ємними</a:t>
            </a:r>
            <a:r>
              <a:rPr lang="ru-RU" dirty="0" smtClean="0"/>
              <a:t>.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додатній</a:t>
            </a:r>
            <a:r>
              <a:rPr lang="ru-RU" dirty="0" smtClean="0"/>
              <a:t> </a:t>
            </a:r>
            <a:r>
              <a:rPr lang="ru-RU" dirty="0" err="1" smtClean="0"/>
              <a:t>розмір</a:t>
            </a:r>
            <a:r>
              <a:rPr lang="ru-RU" dirty="0" smtClean="0"/>
              <a:t> </a:t>
            </a:r>
            <a:r>
              <a:rPr lang="ru-RU" dirty="0" err="1" smtClean="0"/>
              <a:t>чистих</a:t>
            </a:r>
            <a:r>
              <a:rPr lang="ru-RU" dirty="0" smtClean="0"/>
              <a:t> </a:t>
            </a:r>
            <a:r>
              <a:rPr lang="ru-RU" dirty="0" err="1" smtClean="0"/>
              <a:t>активів</a:t>
            </a:r>
            <a:r>
              <a:rPr lang="ru-RU" dirty="0" smtClean="0"/>
              <a:t> і </a:t>
            </a:r>
            <a:r>
              <a:rPr lang="ru-RU" dirty="0" err="1" smtClean="0"/>
              <a:t>характеризує</a:t>
            </a:r>
            <a:r>
              <a:rPr lang="ru-RU" dirty="0" smtClean="0"/>
              <a:t>, </a:t>
            </a:r>
            <a:r>
              <a:rPr lang="ru-RU" dirty="0" err="1" smtClean="0"/>
              <a:t>наскільки</a:t>
            </a:r>
            <a:r>
              <a:rPr lang="ru-RU" dirty="0" smtClean="0"/>
              <a:t> </a:t>
            </a:r>
            <a:r>
              <a:rPr lang="ru-RU" dirty="0" err="1" smtClean="0"/>
              <a:t>фінансово</a:t>
            </a:r>
            <a:r>
              <a:rPr lang="ru-RU" dirty="0" smtClean="0"/>
              <a:t> </a:t>
            </a:r>
            <a:r>
              <a:rPr lang="ru-RU" dirty="0" err="1" smtClean="0"/>
              <a:t>забезпеченою</a:t>
            </a:r>
            <a:r>
              <a:rPr lang="ru-RU" dirty="0" smtClean="0"/>
              <a:t> є </a:t>
            </a:r>
            <a:r>
              <a:rPr lang="ru-RU" dirty="0" err="1" smtClean="0"/>
              <a:t>людина</a:t>
            </a:r>
            <a:r>
              <a:rPr lang="ru-RU" dirty="0" smtClean="0"/>
              <a:t> (родина). </a:t>
            </a:r>
            <a:r>
              <a:rPr lang="ru-RU" dirty="0" err="1" smtClean="0"/>
              <a:t>Утім</a:t>
            </a:r>
            <a:r>
              <a:rPr lang="ru-RU" dirty="0" smtClean="0"/>
              <a:t>, </a:t>
            </a:r>
            <a:r>
              <a:rPr lang="ru-RU" dirty="0" err="1" smtClean="0"/>
              <a:t>від’ємні</a:t>
            </a:r>
            <a:r>
              <a:rPr lang="ru-RU" dirty="0" smtClean="0"/>
              <a:t> </a:t>
            </a:r>
            <a:r>
              <a:rPr lang="ru-RU" dirty="0" err="1" smtClean="0"/>
              <a:t>чисті</a:t>
            </a:r>
            <a:r>
              <a:rPr lang="ru-RU" dirty="0" smtClean="0"/>
              <a:t> </a:t>
            </a:r>
            <a:r>
              <a:rPr lang="ru-RU" dirty="0" err="1" smtClean="0"/>
              <a:t>активи</a:t>
            </a:r>
            <a:r>
              <a:rPr lang="ru-RU" dirty="0" smtClean="0"/>
              <a:t> не є катастрофою, але </a:t>
            </a:r>
            <a:r>
              <a:rPr lang="ru-RU" dirty="0" err="1" smtClean="0"/>
              <a:t>вимагають</a:t>
            </a:r>
            <a:r>
              <a:rPr lang="ru-RU" dirty="0" smtClean="0"/>
              <a:t> </a:t>
            </a:r>
            <a:r>
              <a:rPr lang="ru-RU" dirty="0" err="1" smtClean="0"/>
              <a:t>розробки</a:t>
            </a:r>
            <a:r>
              <a:rPr lang="ru-RU" dirty="0" smtClean="0"/>
              <a:t> </a:t>
            </a:r>
            <a:r>
              <a:rPr lang="ru-RU" dirty="0" err="1" smtClean="0"/>
              <a:t>свідомого</a:t>
            </a:r>
            <a:r>
              <a:rPr lang="ru-RU" dirty="0" smtClean="0"/>
              <a:t> плану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 </a:t>
            </a:r>
            <a:r>
              <a:rPr lang="ru-RU" dirty="0" err="1" smtClean="0"/>
              <a:t>фінансової</a:t>
            </a:r>
            <a:r>
              <a:rPr lang="ru-RU" dirty="0" smtClean="0"/>
              <a:t> </a:t>
            </a:r>
            <a:r>
              <a:rPr lang="ru-RU" dirty="0" err="1" smtClean="0"/>
              <a:t>ситуації</a:t>
            </a:r>
            <a:r>
              <a:rPr lang="ru-RU" dirty="0" smtClean="0"/>
              <a:t> на </a:t>
            </a:r>
            <a:r>
              <a:rPr lang="ru-RU" dirty="0" err="1" smtClean="0"/>
              <a:t>краще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717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8886" y="1285461"/>
            <a:ext cx="88392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•  </a:t>
            </a:r>
            <a:r>
              <a:rPr lang="ru-RU" sz="2000" b="1" dirty="0" err="1" smtClean="0"/>
              <a:t>Оцінка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поточних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надходжень</a:t>
            </a:r>
            <a:r>
              <a:rPr lang="ru-RU" sz="2000" b="1" dirty="0" smtClean="0"/>
              <a:t> і </a:t>
            </a:r>
            <a:r>
              <a:rPr lang="ru-RU" sz="2000" b="1" dirty="0" err="1" smtClean="0"/>
              <a:t>видатків</a:t>
            </a:r>
            <a:r>
              <a:rPr lang="ru-RU" sz="2000" dirty="0" smtClean="0"/>
              <a:t>.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потрібно</a:t>
            </a:r>
            <a:r>
              <a:rPr lang="ru-RU" sz="2000" dirty="0" smtClean="0"/>
              <a:t> для того, </a:t>
            </a:r>
            <a:r>
              <a:rPr lang="ru-RU" sz="2000" dirty="0" err="1" smtClean="0"/>
              <a:t>щоб</a:t>
            </a:r>
            <a:r>
              <a:rPr lang="ru-RU" sz="2000" dirty="0" smtClean="0"/>
              <a:t> </a:t>
            </a:r>
            <a:r>
              <a:rPr lang="ru-RU" sz="2000" dirty="0" err="1" smtClean="0"/>
              <a:t>зрозуміти</a:t>
            </a:r>
            <a:r>
              <a:rPr lang="ru-RU" sz="2000" dirty="0" smtClean="0"/>
              <a:t>, </a:t>
            </a:r>
            <a:r>
              <a:rPr lang="ru-RU" sz="2000" dirty="0" err="1" smtClean="0"/>
              <a:t>скільки</a:t>
            </a:r>
            <a:r>
              <a:rPr lang="ru-RU" sz="2000" dirty="0" smtClean="0"/>
              <a:t> грошей </a:t>
            </a:r>
            <a:r>
              <a:rPr lang="ru-RU" sz="2000" dirty="0" err="1" smtClean="0"/>
              <a:t>людина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сім’я</a:t>
            </a:r>
            <a:r>
              <a:rPr lang="ru-RU" sz="2000" dirty="0" smtClean="0"/>
              <a:t> </a:t>
            </a:r>
            <a:r>
              <a:rPr lang="ru-RU" sz="2000" dirty="0" err="1" smtClean="0"/>
              <a:t>заробляє</a:t>
            </a:r>
            <a:r>
              <a:rPr lang="ru-RU" sz="2000" dirty="0" smtClean="0"/>
              <a:t>, як </a:t>
            </a:r>
            <a:r>
              <a:rPr lang="ru-RU" sz="2000" dirty="0" err="1" smtClean="0"/>
              <a:t>швидко</a:t>
            </a:r>
            <a:r>
              <a:rPr lang="ru-RU" sz="2000" dirty="0" smtClean="0"/>
              <a:t> та на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витрачає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•  </a:t>
            </a:r>
            <a:r>
              <a:rPr lang="ru-RU" sz="2000" b="1" dirty="0" err="1" smtClean="0"/>
              <a:t>Оцінка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нематеріальних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ресурсів</a:t>
            </a:r>
            <a:r>
              <a:rPr lang="ru-RU" sz="2000" dirty="0" smtClean="0"/>
              <a:t>. «</a:t>
            </a:r>
            <a:r>
              <a:rPr lang="ru-RU" sz="2000" dirty="0" err="1" smtClean="0"/>
              <a:t>Знімок</a:t>
            </a:r>
            <a:r>
              <a:rPr lang="ru-RU" sz="2000" dirty="0" smtClean="0"/>
              <a:t>» </a:t>
            </a:r>
            <a:r>
              <a:rPr lang="ru-RU" sz="2000" dirty="0" err="1" smtClean="0"/>
              <a:t>власної</a:t>
            </a:r>
            <a:r>
              <a:rPr lang="ru-RU" sz="2000" dirty="0" smtClean="0"/>
              <a:t> (</a:t>
            </a:r>
            <a:r>
              <a:rPr lang="ru-RU" sz="2000" dirty="0" err="1" smtClean="0"/>
              <a:t>сімейної</a:t>
            </a:r>
            <a:r>
              <a:rPr lang="ru-RU" sz="2000" dirty="0" smtClean="0"/>
              <a:t>) </a:t>
            </a:r>
            <a:r>
              <a:rPr lang="ru-RU" sz="2000" dirty="0" err="1" smtClean="0"/>
              <a:t>фінансової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ситуації</a:t>
            </a:r>
            <a:r>
              <a:rPr lang="ru-RU" sz="2000" dirty="0" smtClean="0"/>
              <a:t> буде </a:t>
            </a:r>
            <a:r>
              <a:rPr lang="ru-RU" sz="2000" dirty="0" err="1" smtClean="0"/>
              <a:t>неповним</a:t>
            </a:r>
            <a:r>
              <a:rPr lang="ru-RU" sz="2000" dirty="0" smtClean="0"/>
              <a:t>, </a:t>
            </a:r>
            <a:r>
              <a:rPr lang="ru-RU" sz="2000" dirty="0" err="1" smtClean="0"/>
              <a:t>якщо</a:t>
            </a:r>
            <a:r>
              <a:rPr lang="ru-RU" sz="2000" dirty="0" smtClean="0"/>
              <a:t> не </a:t>
            </a:r>
            <a:r>
              <a:rPr lang="ru-RU" sz="2000" dirty="0" err="1" smtClean="0"/>
              <a:t>оцінити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нематеріальні</a:t>
            </a:r>
            <a:r>
              <a:rPr lang="ru-RU" sz="2000" dirty="0" smtClean="0"/>
              <a:t> </a:t>
            </a:r>
            <a:r>
              <a:rPr lang="ru-RU" sz="2000" dirty="0" err="1" smtClean="0"/>
              <a:t>ресурси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можуть</a:t>
            </a:r>
            <a:r>
              <a:rPr lang="ru-RU" sz="2000" dirty="0" smtClean="0"/>
              <a:t> принести </a:t>
            </a:r>
            <a:r>
              <a:rPr lang="ru-RU" sz="2000" dirty="0" err="1" smtClean="0"/>
              <a:t>фінансову</a:t>
            </a:r>
            <a:r>
              <a:rPr lang="ru-RU" sz="2000" dirty="0" smtClean="0"/>
              <a:t> </a:t>
            </a:r>
            <a:r>
              <a:rPr lang="ru-RU" sz="2000" dirty="0" err="1" smtClean="0"/>
              <a:t>вигоду</a:t>
            </a:r>
            <a:r>
              <a:rPr lang="ru-RU" sz="2000" dirty="0" smtClean="0"/>
              <a:t> в </a:t>
            </a:r>
            <a:r>
              <a:rPr lang="ru-RU" sz="2000" dirty="0" err="1" smtClean="0"/>
              <a:t>майбутньому</a:t>
            </a:r>
            <a:r>
              <a:rPr lang="ru-RU" sz="2000" dirty="0" smtClean="0"/>
              <a:t> та стати в </a:t>
            </a:r>
            <a:r>
              <a:rPr lang="ru-RU" sz="2000" dirty="0" err="1" smtClean="0"/>
              <a:t>нагоді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досягнення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фінансових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цілей</a:t>
            </a:r>
            <a:r>
              <a:rPr lang="ru-RU" sz="2000" dirty="0" smtClean="0"/>
              <a:t>, як-от, </a:t>
            </a:r>
            <a:r>
              <a:rPr lang="ru-RU" sz="2000" dirty="0" err="1" smtClean="0"/>
              <a:t>вища</a:t>
            </a:r>
            <a:r>
              <a:rPr lang="ru-RU" sz="2000" dirty="0" smtClean="0"/>
              <a:t> </a:t>
            </a:r>
            <a:r>
              <a:rPr lang="ru-RU" sz="2000" dirty="0" err="1" smtClean="0"/>
              <a:t>освіта</a:t>
            </a:r>
            <a:r>
              <a:rPr lang="ru-RU" sz="2000" dirty="0" smtClean="0"/>
              <a:t>, </a:t>
            </a:r>
            <a:r>
              <a:rPr lang="ru-RU" sz="2000" dirty="0" err="1" smtClean="0"/>
              <a:t>знання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іноземних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мов</a:t>
            </a:r>
            <a:r>
              <a:rPr lang="ru-RU" sz="2000" dirty="0" smtClean="0"/>
              <a:t>. </a:t>
            </a:r>
            <a:r>
              <a:rPr lang="ru-RU" sz="2000" dirty="0" err="1" smtClean="0"/>
              <a:t>Адже</a:t>
            </a:r>
            <a:r>
              <a:rPr lang="ru-RU" sz="2000" dirty="0" smtClean="0"/>
              <a:t> </a:t>
            </a:r>
            <a:r>
              <a:rPr lang="ru-RU" sz="2000" dirty="0" err="1" smtClean="0"/>
              <a:t>надходження</a:t>
            </a:r>
            <a:r>
              <a:rPr lang="ru-RU" sz="2000" dirty="0" smtClean="0"/>
              <a:t> – основа для </a:t>
            </a:r>
            <a:r>
              <a:rPr lang="ru-RU" sz="2000" dirty="0" err="1" smtClean="0"/>
              <a:t>збільшення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активів</a:t>
            </a:r>
            <a:r>
              <a:rPr lang="ru-RU" sz="2000" dirty="0" smtClean="0"/>
              <a:t> і </a:t>
            </a:r>
            <a:r>
              <a:rPr lang="ru-RU" sz="2000" dirty="0" err="1" smtClean="0"/>
              <a:t>зменшення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пасивів</a:t>
            </a:r>
            <a:r>
              <a:rPr lang="ru-RU" sz="2000" dirty="0" smtClean="0"/>
              <a:t> – </a:t>
            </a:r>
            <a:r>
              <a:rPr lang="ru-RU" sz="2000" dirty="0" err="1" smtClean="0"/>
              <a:t>залежать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того, яку </a:t>
            </a:r>
            <a:r>
              <a:rPr lang="ru-RU" sz="2000" dirty="0" err="1" smtClean="0"/>
              <a:t>освіту</a:t>
            </a:r>
            <a:r>
              <a:rPr lang="ru-RU" sz="2000" dirty="0" smtClean="0"/>
              <a:t> </a:t>
            </a:r>
            <a:r>
              <a:rPr lang="ru-RU" sz="2000" dirty="0" err="1" smtClean="0"/>
              <a:t>здобула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людина</a:t>
            </a:r>
            <a:r>
              <a:rPr lang="ru-RU" sz="2000" dirty="0" smtClean="0"/>
              <a:t> та яку </a:t>
            </a:r>
            <a:r>
              <a:rPr lang="ru-RU" sz="2000" dirty="0" err="1" smtClean="0"/>
              <a:t>кар’єру</a:t>
            </a:r>
            <a:r>
              <a:rPr lang="ru-RU" sz="2000" dirty="0" smtClean="0"/>
              <a:t> </a:t>
            </a:r>
            <a:r>
              <a:rPr lang="ru-RU" sz="2000" dirty="0" err="1" smtClean="0"/>
              <a:t>обрала</a:t>
            </a:r>
            <a:r>
              <a:rPr lang="ru-RU" sz="2000" dirty="0" smtClean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1011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7826" y="6631"/>
            <a:ext cx="1020417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ПРИКЛАД ПРАКТИКИ</a:t>
            </a:r>
          </a:p>
          <a:p>
            <a:pPr algn="just"/>
            <a:r>
              <a:rPr lang="ru-RU" b="1" dirty="0" err="1" smtClean="0"/>
              <a:t>Після</a:t>
            </a:r>
            <a:r>
              <a:rPr lang="ru-RU" b="1" dirty="0" smtClean="0"/>
              <a:t> </a:t>
            </a:r>
            <a:r>
              <a:rPr lang="ru-RU" b="1" dirty="0" err="1" smtClean="0"/>
              <a:t>завершення</a:t>
            </a:r>
            <a:r>
              <a:rPr lang="ru-RU" b="1" dirty="0" smtClean="0"/>
              <a:t> вишу Катерина </a:t>
            </a:r>
            <a:r>
              <a:rPr lang="ru-RU" b="1" dirty="0" err="1" smtClean="0"/>
              <a:t>мріє</a:t>
            </a:r>
            <a:r>
              <a:rPr lang="ru-RU" b="1" dirty="0" smtClean="0"/>
              <a:t> про </a:t>
            </a:r>
            <a:r>
              <a:rPr lang="ru-RU" b="1" dirty="0" err="1" smtClean="0"/>
              <a:t>власну</a:t>
            </a:r>
            <a:r>
              <a:rPr lang="ru-RU" b="1" dirty="0" smtClean="0"/>
              <a:t> квартиру в </a:t>
            </a:r>
            <a:r>
              <a:rPr lang="ru-RU" b="1" dirty="0" err="1" smtClean="0"/>
              <a:t>столиці</a:t>
            </a:r>
            <a:r>
              <a:rPr lang="ru-RU" b="1" dirty="0" smtClean="0"/>
              <a:t>. </a:t>
            </a:r>
            <a:r>
              <a:rPr lang="ru-RU" b="1" dirty="0" err="1" smtClean="0"/>
              <a:t>Влаштувавшись</a:t>
            </a:r>
            <a:r>
              <a:rPr lang="ru-RU" b="1" dirty="0" smtClean="0"/>
              <a:t> на роботу, </a:t>
            </a:r>
            <a:r>
              <a:rPr lang="ru-RU" b="1" dirty="0" smtClean="0">
                <a:solidFill>
                  <a:srgbClr val="FF0000"/>
                </a:solidFill>
              </a:rPr>
              <a:t>вона </a:t>
            </a:r>
            <a:r>
              <a:rPr lang="ru-RU" b="1" dirty="0" err="1" smtClean="0">
                <a:solidFill>
                  <a:srgbClr val="FF0000"/>
                </a:solidFill>
              </a:rPr>
              <a:t>розглядає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такі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можливі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варіанти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узяти</a:t>
            </a:r>
            <a:r>
              <a:rPr lang="ru-RU" dirty="0" smtClean="0"/>
              <a:t> в банку кредит на </a:t>
            </a:r>
            <a:r>
              <a:rPr lang="ru-RU" dirty="0" err="1" smtClean="0"/>
              <a:t>купівлю</a:t>
            </a:r>
            <a:r>
              <a:rPr lang="ru-RU" dirty="0" smtClean="0"/>
              <a:t> </a:t>
            </a:r>
            <a:r>
              <a:rPr lang="ru-RU" dirty="0" err="1" smtClean="0"/>
              <a:t>квартири</a:t>
            </a:r>
            <a:r>
              <a:rPr lang="ru-RU" dirty="0" smtClean="0"/>
              <a:t> на 500 000 грн. Катерина </a:t>
            </a:r>
            <a:r>
              <a:rPr lang="ru-RU" dirty="0" err="1" smtClean="0"/>
              <a:t>розуміє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перша робота, </a:t>
            </a:r>
            <a:r>
              <a:rPr lang="ru-RU" dirty="0" err="1" smtClean="0"/>
              <a:t>регулярний</a:t>
            </a:r>
            <a:r>
              <a:rPr lang="ru-RU" dirty="0" smtClean="0"/>
              <a:t> </a:t>
            </a:r>
            <a:r>
              <a:rPr lang="ru-RU" dirty="0" err="1" smtClean="0"/>
              <a:t>заробіток</a:t>
            </a:r>
            <a:r>
              <a:rPr lang="ru-RU" dirty="0" smtClean="0"/>
              <a:t> є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трохи</a:t>
            </a:r>
            <a:r>
              <a:rPr lang="ru-RU" dirty="0" smtClean="0"/>
              <a:t> </a:t>
            </a:r>
            <a:r>
              <a:rPr lang="ru-RU" dirty="0" err="1" smtClean="0"/>
              <a:t>більшим</a:t>
            </a:r>
            <a:r>
              <a:rPr lang="ru-RU" dirty="0" smtClean="0"/>
              <a:t> за </a:t>
            </a:r>
            <a:r>
              <a:rPr lang="ru-RU" dirty="0" err="1" smtClean="0"/>
              <a:t>поточні</a:t>
            </a:r>
            <a:r>
              <a:rPr lang="ru-RU" dirty="0" smtClean="0"/>
              <a:t> </a:t>
            </a:r>
            <a:r>
              <a:rPr lang="ru-RU" dirty="0" err="1" smtClean="0"/>
              <a:t>витрати</a:t>
            </a:r>
            <a:r>
              <a:rPr lang="ru-RU" dirty="0" smtClean="0"/>
              <a:t>. Тому банк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відмовити</a:t>
            </a:r>
            <a:r>
              <a:rPr lang="ru-RU" dirty="0" smtClean="0"/>
              <a:t> в </a:t>
            </a:r>
            <a:r>
              <a:rPr lang="ru-RU" dirty="0" err="1" smtClean="0"/>
              <a:t>кредиті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кредит </a:t>
            </a:r>
            <a:r>
              <a:rPr lang="ru-RU" dirty="0" err="1" smtClean="0"/>
              <a:t>потрібно</a:t>
            </a:r>
            <a:r>
              <a:rPr lang="ru-RU" dirty="0" smtClean="0"/>
              <a:t> буде </a:t>
            </a:r>
            <a:r>
              <a:rPr lang="ru-RU" dirty="0" err="1" smtClean="0"/>
              <a:t>взяти</a:t>
            </a:r>
            <a:r>
              <a:rPr lang="ru-RU" dirty="0" smtClean="0"/>
              <a:t> на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тривалий</a:t>
            </a:r>
            <a:r>
              <a:rPr lang="ru-RU" dirty="0" smtClean="0"/>
              <a:t> строк і </a:t>
            </a:r>
            <a:r>
              <a:rPr lang="ru-RU" dirty="0" err="1" smtClean="0"/>
              <a:t>сплачувати</a:t>
            </a:r>
            <a:r>
              <a:rPr lang="ru-RU" dirty="0" smtClean="0"/>
              <a:t> за </a:t>
            </a:r>
            <a:r>
              <a:rPr lang="ru-RU" dirty="0" err="1" smtClean="0"/>
              <a:t>користування</a:t>
            </a:r>
            <a:r>
              <a:rPr lang="ru-RU" dirty="0" smtClean="0"/>
              <a:t> ним </a:t>
            </a:r>
            <a:r>
              <a:rPr lang="ru-RU" dirty="0" err="1" smtClean="0"/>
              <a:t>проценти</a:t>
            </a:r>
            <a:r>
              <a:rPr lang="ru-RU" dirty="0" smtClean="0"/>
              <a:t> за </a:t>
            </a:r>
            <a:r>
              <a:rPr lang="ru-RU" dirty="0" err="1" smtClean="0"/>
              <a:t>високою</a:t>
            </a:r>
            <a:r>
              <a:rPr lang="ru-RU" dirty="0" smtClean="0"/>
              <a:t> процентною </a:t>
            </a:r>
            <a:r>
              <a:rPr lang="ru-RU" dirty="0" err="1" smtClean="0"/>
              <a:t>ставкою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заощаджувати</a:t>
            </a:r>
            <a:r>
              <a:rPr lang="ru-RU" dirty="0" smtClean="0"/>
              <a:t> </a:t>
            </a:r>
            <a:r>
              <a:rPr lang="ru-RU" dirty="0" err="1" smtClean="0"/>
              <a:t>частину</a:t>
            </a:r>
            <a:r>
              <a:rPr lang="ru-RU" dirty="0" smtClean="0"/>
              <a:t> </a:t>
            </a:r>
            <a:r>
              <a:rPr lang="ru-RU" dirty="0" err="1" smtClean="0"/>
              <a:t>заробітку</a:t>
            </a:r>
            <a:r>
              <a:rPr lang="ru-RU" dirty="0" smtClean="0"/>
              <a:t> на </a:t>
            </a:r>
            <a:r>
              <a:rPr lang="ru-RU" dirty="0" err="1" smtClean="0"/>
              <a:t>банківському</a:t>
            </a:r>
            <a:r>
              <a:rPr lang="ru-RU" dirty="0" smtClean="0"/>
              <a:t> </a:t>
            </a:r>
            <a:r>
              <a:rPr lang="ru-RU" dirty="0" err="1" smtClean="0"/>
              <a:t>депозиті</a:t>
            </a:r>
            <a:r>
              <a:rPr lang="ru-RU" dirty="0" smtClean="0"/>
              <a:t> для </a:t>
            </a:r>
            <a:r>
              <a:rPr lang="ru-RU" dirty="0" err="1" smtClean="0"/>
              <a:t>накопичення</a:t>
            </a:r>
            <a:r>
              <a:rPr lang="ru-RU" dirty="0" smtClean="0"/>
              <a:t> авансового платежу за квартиру (</a:t>
            </a:r>
            <a:r>
              <a:rPr lang="ru-RU" dirty="0" err="1" smtClean="0"/>
              <a:t>наприклад</a:t>
            </a:r>
            <a:r>
              <a:rPr lang="ru-RU" dirty="0" smtClean="0"/>
              <a:t>, до того часу, </a:t>
            </a:r>
            <a:r>
              <a:rPr lang="ru-RU" dirty="0" err="1" smtClean="0"/>
              <a:t>поки</a:t>
            </a:r>
            <a:r>
              <a:rPr lang="ru-RU" dirty="0" smtClean="0"/>
              <a:t> сума депозиту не </a:t>
            </a:r>
            <a:r>
              <a:rPr lang="ru-RU" dirty="0" err="1" smtClean="0"/>
              <a:t>дорівнюватиме</a:t>
            </a:r>
            <a:r>
              <a:rPr lang="ru-RU" dirty="0" smtClean="0"/>
              <a:t> 30%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вартості</a:t>
            </a:r>
            <a:r>
              <a:rPr lang="ru-RU" dirty="0" smtClean="0"/>
              <a:t> </a:t>
            </a:r>
            <a:r>
              <a:rPr lang="ru-RU" dirty="0" err="1" smtClean="0"/>
              <a:t>квартири</a:t>
            </a:r>
            <a:r>
              <a:rPr lang="ru-RU" dirty="0" smtClean="0"/>
              <a:t>). </a:t>
            </a:r>
            <a:r>
              <a:rPr lang="ru-RU" dirty="0" err="1" smtClean="0"/>
              <a:t>Відповідно</a:t>
            </a:r>
            <a:r>
              <a:rPr lang="ru-RU" dirty="0" smtClean="0"/>
              <a:t>, вона </a:t>
            </a:r>
            <a:r>
              <a:rPr lang="ru-RU" dirty="0" err="1" smtClean="0"/>
              <a:t>зможе</a:t>
            </a:r>
            <a:r>
              <a:rPr lang="ru-RU" dirty="0" smtClean="0"/>
              <a:t> </a:t>
            </a:r>
            <a:r>
              <a:rPr lang="ru-RU" dirty="0" err="1" smtClean="0"/>
              <a:t>взяти</a:t>
            </a:r>
            <a:r>
              <a:rPr lang="ru-RU" dirty="0" smtClean="0"/>
              <a:t> в банку кредит на </a:t>
            </a:r>
            <a:r>
              <a:rPr lang="ru-RU" dirty="0" err="1" smtClean="0"/>
              <a:t>залишок</a:t>
            </a:r>
            <a:r>
              <a:rPr lang="ru-RU" dirty="0" smtClean="0"/>
              <a:t> </a:t>
            </a:r>
            <a:r>
              <a:rPr lang="ru-RU" dirty="0" err="1" smtClean="0"/>
              <a:t>вартості</a:t>
            </a:r>
            <a:r>
              <a:rPr lang="ru-RU" dirty="0" smtClean="0"/>
              <a:t> </a:t>
            </a:r>
            <a:r>
              <a:rPr lang="ru-RU" dirty="0" err="1" smtClean="0"/>
              <a:t>квартири</a:t>
            </a:r>
            <a:r>
              <a:rPr lang="ru-RU" dirty="0" smtClean="0"/>
              <a:t>. </a:t>
            </a:r>
            <a:r>
              <a:rPr lang="ru-RU" dirty="0" err="1" smtClean="0"/>
              <a:t>Оскільки</a:t>
            </a:r>
            <a:r>
              <a:rPr lang="ru-RU" dirty="0" smtClean="0"/>
              <a:t> квартира </a:t>
            </a:r>
            <a:r>
              <a:rPr lang="ru-RU" dirty="0" err="1" smtClean="0"/>
              <a:t>купуватиметься</a:t>
            </a:r>
            <a:r>
              <a:rPr lang="ru-RU" dirty="0" smtClean="0"/>
              <a:t> </a:t>
            </a:r>
            <a:r>
              <a:rPr lang="ru-RU" dirty="0" err="1" smtClean="0"/>
              <a:t>частково</a:t>
            </a:r>
            <a:r>
              <a:rPr lang="ru-RU" dirty="0" smtClean="0"/>
              <a:t> за </a:t>
            </a:r>
            <a:r>
              <a:rPr lang="ru-RU" dirty="0" err="1" smtClean="0"/>
              <a:t>рахунок</a:t>
            </a:r>
            <a:r>
              <a:rPr lang="ru-RU" dirty="0" smtClean="0"/>
              <a:t> </a:t>
            </a:r>
            <a:r>
              <a:rPr lang="ru-RU" dirty="0" err="1" smtClean="0"/>
              <a:t>власних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 </a:t>
            </a:r>
            <a:r>
              <a:rPr lang="ru-RU" dirty="0" err="1" smtClean="0"/>
              <a:t>Катерини</a:t>
            </a:r>
            <a:r>
              <a:rPr lang="ru-RU" dirty="0" smtClean="0"/>
              <a:t>, у банку </a:t>
            </a:r>
            <a:r>
              <a:rPr lang="ru-RU" dirty="0" err="1" smtClean="0"/>
              <a:t>можна</a:t>
            </a:r>
            <a:r>
              <a:rPr lang="ru-RU" dirty="0" smtClean="0"/>
              <a:t> буде </a:t>
            </a:r>
            <a:r>
              <a:rPr lang="ru-RU" dirty="0" err="1" smtClean="0"/>
              <a:t>отримати</a:t>
            </a:r>
            <a:r>
              <a:rPr lang="ru-RU" dirty="0" smtClean="0"/>
              <a:t> </a:t>
            </a:r>
            <a:r>
              <a:rPr lang="ru-RU" dirty="0" err="1" smtClean="0"/>
              <a:t>менший</a:t>
            </a:r>
            <a:r>
              <a:rPr lang="ru-RU" dirty="0" smtClean="0"/>
              <a:t> кредит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нижчу</a:t>
            </a:r>
            <a:r>
              <a:rPr lang="ru-RU" dirty="0" smtClean="0"/>
              <a:t> </a:t>
            </a:r>
            <a:r>
              <a:rPr lang="ru-RU" dirty="0" err="1" smtClean="0"/>
              <a:t>процентну</a:t>
            </a:r>
            <a:r>
              <a:rPr lang="ru-RU" dirty="0" smtClean="0"/>
              <a:t> ставку та/</a:t>
            </a:r>
            <a:r>
              <a:rPr lang="ru-RU" dirty="0" err="1" smtClean="0"/>
              <a:t>або</a:t>
            </a:r>
            <a:r>
              <a:rPr lang="ru-RU" dirty="0" smtClean="0"/>
              <a:t> на </a:t>
            </a:r>
            <a:r>
              <a:rPr lang="ru-RU" dirty="0" err="1" smtClean="0"/>
              <a:t>коротший</a:t>
            </a:r>
            <a:r>
              <a:rPr lang="ru-RU" dirty="0" smtClean="0"/>
              <a:t> строк; 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заощаджувати</a:t>
            </a:r>
            <a:r>
              <a:rPr lang="ru-RU" dirty="0" smtClean="0"/>
              <a:t> </a:t>
            </a:r>
            <a:r>
              <a:rPr lang="ru-RU" dirty="0" err="1" smtClean="0"/>
              <a:t>частину</a:t>
            </a:r>
            <a:r>
              <a:rPr lang="ru-RU" dirty="0" smtClean="0"/>
              <a:t> </a:t>
            </a:r>
            <a:r>
              <a:rPr lang="ru-RU" dirty="0" err="1" smtClean="0"/>
              <a:t>заробітку</a:t>
            </a:r>
            <a:r>
              <a:rPr lang="ru-RU" dirty="0" smtClean="0"/>
              <a:t> на </a:t>
            </a:r>
            <a:r>
              <a:rPr lang="ru-RU" dirty="0" err="1" smtClean="0"/>
              <a:t>банківському</a:t>
            </a:r>
            <a:r>
              <a:rPr lang="ru-RU" dirty="0" smtClean="0"/>
              <a:t> </a:t>
            </a:r>
            <a:r>
              <a:rPr lang="ru-RU" dirty="0" err="1" smtClean="0"/>
              <a:t>депозиті</a:t>
            </a:r>
            <a:r>
              <a:rPr lang="ru-RU" dirty="0" smtClean="0"/>
              <a:t> для </a:t>
            </a:r>
            <a:r>
              <a:rPr lang="ru-RU" dirty="0" err="1" smtClean="0"/>
              <a:t>накопичення</a:t>
            </a:r>
            <a:r>
              <a:rPr lang="ru-RU" dirty="0" smtClean="0"/>
              <a:t> авансового платежу за квартиру в </a:t>
            </a:r>
            <a:r>
              <a:rPr lang="ru-RU" dirty="0" err="1" smtClean="0"/>
              <a:t>нещодавно</a:t>
            </a:r>
            <a:r>
              <a:rPr lang="ru-RU" dirty="0" smtClean="0"/>
              <a:t> </a:t>
            </a:r>
            <a:r>
              <a:rPr lang="ru-RU" dirty="0" err="1" smtClean="0"/>
              <a:t>збудованому</a:t>
            </a:r>
            <a:r>
              <a:rPr lang="ru-RU" dirty="0" smtClean="0"/>
              <a:t> </a:t>
            </a:r>
            <a:r>
              <a:rPr lang="ru-RU" dirty="0" err="1" smtClean="0"/>
              <a:t>будинку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до того часу, </a:t>
            </a:r>
            <a:r>
              <a:rPr lang="ru-RU" dirty="0" err="1" smtClean="0"/>
              <a:t>поки</a:t>
            </a:r>
            <a:r>
              <a:rPr lang="ru-RU" dirty="0" smtClean="0"/>
              <a:t> сума депозиту не </a:t>
            </a:r>
            <a:r>
              <a:rPr lang="ru-RU" dirty="0" err="1" smtClean="0"/>
              <a:t>дорівнюватиме</a:t>
            </a:r>
            <a:r>
              <a:rPr lang="ru-RU" dirty="0" smtClean="0"/>
              <a:t> 40%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вартості</a:t>
            </a:r>
            <a:r>
              <a:rPr lang="ru-RU" dirty="0" smtClean="0"/>
              <a:t> </a:t>
            </a:r>
            <a:r>
              <a:rPr lang="ru-RU" dirty="0" err="1" smtClean="0"/>
              <a:t>квартири</a:t>
            </a:r>
            <a:r>
              <a:rPr lang="ru-RU" dirty="0" smtClean="0"/>
              <a:t>).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купити</a:t>
            </a:r>
            <a:r>
              <a:rPr lang="ru-RU" dirty="0" smtClean="0"/>
              <a:t> квартиру в </a:t>
            </a:r>
            <a:r>
              <a:rPr lang="ru-RU" dirty="0" err="1" smtClean="0"/>
              <a:t>забудовника</a:t>
            </a:r>
            <a:r>
              <a:rPr lang="ru-RU" dirty="0" smtClean="0"/>
              <a:t> з оплатою </a:t>
            </a:r>
            <a:r>
              <a:rPr lang="ru-RU" dirty="0" err="1" smtClean="0"/>
              <a:t>частинами</a:t>
            </a:r>
            <a:r>
              <a:rPr lang="ru-RU" dirty="0" smtClean="0"/>
              <a:t> (на </a:t>
            </a:r>
            <a:r>
              <a:rPr lang="ru-RU" dirty="0" err="1" smtClean="0"/>
              <a:t>виплат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«у </a:t>
            </a:r>
            <a:r>
              <a:rPr lang="ru-RU" dirty="0" err="1" smtClean="0"/>
              <a:t>розстрочку</a:t>
            </a:r>
            <a:r>
              <a:rPr lang="ru-RU" dirty="0" smtClean="0"/>
              <a:t>») без </a:t>
            </a:r>
            <a:r>
              <a:rPr lang="ru-RU" dirty="0" err="1" smtClean="0"/>
              <a:t>сплати</a:t>
            </a:r>
            <a:r>
              <a:rPr lang="ru-RU" dirty="0" smtClean="0"/>
              <a:t> </a:t>
            </a:r>
            <a:r>
              <a:rPr lang="ru-RU" dirty="0" err="1" smtClean="0"/>
              <a:t>процентів</a:t>
            </a:r>
            <a:r>
              <a:rPr lang="ru-RU" dirty="0" smtClean="0"/>
              <a:t>.</a:t>
            </a:r>
          </a:p>
          <a:p>
            <a:pPr algn="just"/>
            <a:endParaRPr lang="ru-RU" sz="1050" dirty="0" smtClean="0"/>
          </a:p>
          <a:p>
            <a:pPr algn="just"/>
            <a:r>
              <a:rPr lang="ru-RU" dirty="0" smtClean="0"/>
              <a:t>Катерина </a:t>
            </a:r>
            <a:r>
              <a:rPr lang="ru-RU" dirty="0" err="1" smtClean="0"/>
              <a:t>схиляється</a:t>
            </a:r>
            <a:r>
              <a:rPr lang="ru-RU" dirty="0" smtClean="0"/>
              <a:t> до </a:t>
            </a:r>
            <a:r>
              <a:rPr lang="ru-RU" dirty="0" err="1" smtClean="0"/>
              <a:t>третього</a:t>
            </a:r>
            <a:r>
              <a:rPr lang="ru-RU" dirty="0" smtClean="0"/>
              <a:t> </a:t>
            </a:r>
            <a:r>
              <a:rPr lang="ru-RU" dirty="0" err="1" smtClean="0"/>
              <a:t>варіанта</a:t>
            </a:r>
            <a:r>
              <a:rPr lang="ru-RU" dirty="0" smtClean="0"/>
              <a:t>.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збільшити</a:t>
            </a:r>
            <a:r>
              <a:rPr lang="ru-RU" dirty="0" smtClean="0"/>
              <a:t> </a:t>
            </a:r>
            <a:r>
              <a:rPr lang="ru-RU" dirty="0" err="1" smtClean="0"/>
              <a:t>заощадження</a:t>
            </a:r>
            <a:r>
              <a:rPr lang="ru-RU" dirty="0" smtClean="0"/>
              <a:t>, вона готова </a:t>
            </a:r>
            <a:r>
              <a:rPr lang="ru-RU" dirty="0" err="1" smtClean="0"/>
              <a:t>відмовитися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оренди</a:t>
            </a:r>
            <a:r>
              <a:rPr lang="ru-RU" dirty="0" smtClean="0"/>
              <a:t> </a:t>
            </a:r>
            <a:r>
              <a:rPr lang="ru-RU" dirty="0" err="1" smtClean="0"/>
              <a:t>житла</a:t>
            </a:r>
            <a:r>
              <a:rPr lang="ru-RU" dirty="0" smtClean="0"/>
              <a:t> та </a:t>
            </a:r>
            <a:r>
              <a:rPr lang="ru-RU" dirty="0" err="1" smtClean="0"/>
              <a:t>якийсь</a:t>
            </a:r>
            <a:r>
              <a:rPr lang="ru-RU" dirty="0" smtClean="0"/>
              <a:t> час </a:t>
            </a:r>
            <a:r>
              <a:rPr lang="ru-RU" dirty="0" err="1" smtClean="0"/>
              <a:t>жити</a:t>
            </a:r>
            <a:r>
              <a:rPr lang="ru-RU" dirty="0" smtClean="0"/>
              <a:t> </a:t>
            </a:r>
            <a:r>
              <a:rPr lang="ru-RU" dirty="0" err="1" smtClean="0"/>
              <a:t>спільно</a:t>
            </a:r>
            <a:r>
              <a:rPr lang="ru-RU" dirty="0" smtClean="0"/>
              <a:t> з батьками. Вона </a:t>
            </a:r>
            <a:r>
              <a:rPr lang="ru-RU" dirty="0" err="1" smtClean="0"/>
              <a:t>планує</a:t>
            </a:r>
            <a:r>
              <a:rPr lang="ru-RU" dirty="0" smtClean="0"/>
              <a:t> </a:t>
            </a:r>
            <a:r>
              <a:rPr lang="ru-RU" dirty="0" err="1" smtClean="0"/>
              <a:t>стежити</a:t>
            </a:r>
            <a:r>
              <a:rPr lang="ru-RU" dirty="0" smtClean="0"/>
              <a:t> за ринком </a:t>
            </a:r>
            <a:r>
              <a:rPr lang="ru-RU" dirty="0" err="1" smtClean="0"/>
              <a:t>первинної</a:t>
            </a:r>
            <a:r>
              <a:rPr lang="ru-RU" dirty="0" smtClean="0"/>
              <a:t> </a:t>
            </a:r>
            <a:r>
              <a:rPr lang="ru-RU" dirty="0" err="1" smtClean="0"/>
              <a:t>нерухомості</a:t>
            </a:r>
            <a:r>
              <a:rPr lang="ru-RU" dirty="0" smtClean="0"/>
              <a:t> та, за </a:t>
            </a:r>
            <a:r>
              <a:rPr lang="ru-RU" dirty="0" err="1" smtClean="0"/>
              <a:t>порадою</a:t>
            </a:r>
            <a:r>
              <a:rPr lang="ru-RU" dirty="0" smtClean="0"/>
              <a:t> </a:t>
            </a:r>
            <a:r>
              <a:rPr lang="ru-RU" dirty="0" err="1" smtClean="0"/>
              <a:t>батьків</a:t>
            </a:r>
            <a:r>
              <a:rPr lang="ru-RU" dirty="0" smtClean="0"/>
              <a:t>,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обрання</a:t>
            </a:r>
            <a:r>
              <a:rPr lang="ru-RU" dirty="0" smtClean="0"/>
              <a:t> </a:t>
            </a:r>
            <a:r>
              <a:rPr lang="ru-RU" dirty="0" err="1" smtClean="0"/>
              <a:t>новобудови</a:t>
            </a:r>
            <a:r>
              <a:rPr lang="ru-RU" dirty="0" smtClean="0"/>
              <a:t> </a:t>
            </a:r>
            <a:r>
              <a:rPr lang="ru-RU" dirty="0" err="1" smtClean="0"/>
              <a:t>проконсультуватися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знайомим</a:t>
            </a:r>
            <a:r>
              <a:rPr lang="ru-RU" dirty="0" smtClean="0"/>
              <a:t> юристом, як правильно </a:t>
            </a:r>
            <a:r>
              <a:rPr lang="ru-RU" dirty="0" err="1" smtClean="0"/>
              <a:t>оформити</a:t>
            </a:r>
            <a:r>
              <a:rPr lang="ru-RU" dirty="0" smtClean="0"/>
              <a:t> </a:t>
            </a:r>
            <a:r>
              <a:rPr lang="ru-RU" dirty="0" err="1" smtClean="0"/>
              <a:t>купівлю</a:t>
            </a:r>
            <a:r>
              <a:rPr lang="ru-RU" dirty="0" smtClean="0"/>
              <a:t> </a:t>
            </a:r>
            <a:r>
              <a:rPr lang="ru-RU" dirty="0" err="1" smtClean="0"/>
              <a:t>квартири</a:t>
            </a:r>
            <a:r>
              <a:rPr lang="ru-RU" dirty="0" smtClean="0"/>
              <a:t> на </a:t>
            </a:r>
            <a:r>
              <a:rPr lang="ru-RU" dirty="0" err="1" smtClean="0"/>
              <a:t>виплат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320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5164" y="1028344"/>
            <a:ext cx="78585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Процес</a:t>
            </a:r>
            <a:r>
              <a:rPr lang="ru-RU" sz="2000" dirty="0" smtClean="0"/>
              <a:t> </a:t>
            </a:r>
            <a:r>
              <a:rPr lang="ru-RU" sz="2000" dirty="0" err="1" smtClean="0"/>
              <a:t>планування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всіх</a:t>
            </a:r>
            <a:r>
              <a:rPr lang="ru-RU" sz="2000" dirty="0" smtClean="0"/>
              <a:t> </a:t>
            </a:r>
            <a:r>
              <a:rPr lang="ru-RU" sz="2000" dirty="0" err="1" smtClean="0"/>
              <a:t>аспектів</a:t>
            </a:r>
            <a:r>
              <a:rPr lang="ru-RU" sz="2000" dirty="0" smtClean="0"/>
              <a:t> </a:t>
            </a:r>
            <a:r>
              <a:rPr lang="ru-RU" sz="2000" dirty="0" err="1" smtClean="0"/>
              <a:t>особистих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сімейних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фінансів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досягнення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фінансових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цілей</a:t>
            </a:r>
            <a:r>
              <a:rPr lang="ru-RU" sz="2000" dirty="0" smtClean="0"/>
              <a:t> </a:t>
            </a:r>
            <a:r>
              <a:rPr lang="ru-RU" sz="2000" dirty="0" err="1" smtClean="0"/>
              <a:t>називають</a:t>
            </a:r>
            <a:r>
              <a:rPr lang="ru-RU" sz="2000" dirty="0" smtClean="0"/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фінансовим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плануванням</a:t>
            </a:r>
            <a:r>
              <a:rPr lang="ru-RU" sz="2000" dirty="0" smtClean="0"/>
              <a:t>. 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err="1" smtClean="0"/>
              <a:t>Його</a:t>
            </a:r>
            <a:r>
              <a:rPr lang="ru-RU" sz="2000" dirty="0" smtClean="0"/>
              <a:t> результатом є </a:t>
            </a:r>
            <a:r>
              <a:rPr lang="ru-RU" sz="2000" dirty="0" err="1" smtClean="0"/>
              <a:t>фінансовий</a:t>
            </a:r>
            <a:r>
              <a:rPr lang="ru-RU" sz="2000" dirty="0" smtClean="0"/>
              <a:t> план,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містить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перелік</a:t>
            </a:r>
            <a:r>
              <a:rPr lang="ru-RU" sz="2000" dirty="0" smtClean="0"/>
              <a:t> </a:t>
            </a:r>
            <a:r>
              <a:rPr lang="ru-RU" sz="2000" dirty="0" err="1" smtClean="0"/>
              <a:t>дій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людини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сім’ї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заробляння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витрачання</a:t>
            </a:r>
            <a:r>
              <a:rPr lang="ru-RU" sz="2000" dirty="0" smtClean="0"/>
              <a:t> грошей, </a:t>
            </a:r>
            <a:r>
              <a:rPr lang="ru-RU" sz="2000" dirty="0" err="1" smtClean="0"/>
              <a:t>користування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різноманітними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фінансовими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послугами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тощо</a:t>
            </a:r>
            <a:r>
              <a:rPr lang="ru-RU" sz="2000" dirty="0" smtClean="0"/>
              <a:t>. </a:t>
            </a:r>
            <a:r>
              <a:rPr lang="ru-RU" sz="2000" dirty="0" err="1" smtClean="0"/>
              <a:t>Він</a:t>
            </a:r>
            <a:r>
              <a:rPr lang="ru-RU" sz="2000" dirty="0" smtClean="0"/>
              <a:t> </a:t>
            </a:r>
            <a:r>
              <a:rPr lang="ru-RU" sz="2000" dirty="0" err="1" smtClean="0"/>
              <a:t>деталізує</a:t>
            </a:r>
            <a:r>
              <a:rPr lang="ru-RU" sz="2000" dirty="0" smtClean="0"/>
              <a:t>, у </a:t>
            </a:r>
            <a:r>
              <a:rPr lang="ru-RU" sz="2000" dirty="0" err="1" smtClean="0"/>
              <a:t>який</a:t>
            </a:r>
            <a:r>
              <a:rPr lang="ru-RU" sz="2000" dirty="0" smtClean="0"/>
              <a:t> </a:t>
            </a:r>
            <a:r>
              <a:rPr lang="ru-RU" sz="2000" dirty="0" err="1" smtClean="0"/>
              <a:t>спосіб</a:t>
            </a:r>
            <a:r>
              <a:rPr lang="ru-RU" sz="2000" dirty="0" smtClean="0"/>
              <a:t> </a:t>
            </a:r>
            <a:r>
              <a:rPr lang="ru-RU" sz="2000" dirty="0" err="1" smtClean="0"/>
              <a:t>накопичити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гроші</a:t>
            </a:r>
            <a:r>
              <a:rPr lang="ru-RU" sz="2000" dirty="0" smtClean="0"/>
              <a:t>, </a:t>
            </a:r>
            <a:r>
              <a:rPr lang="ru-RU" sz="2000" dirty="0" err="1" smtClean="0"/>
              <a:t>забезпечити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зростання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чистих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активів</a:t>
            </a:r>
            <a:r>
              <a:rPr lang="ru-RU" sz="2000" dirty="0" smtClean="0"/>
              <a:t>, </a:t>
            </a:r>
            <a:r>
              <a:rPr lang="ru-RU" sz="2000" dirty="0" err="1" smtClean="0"/>
              <a:t>убезпечити</a:t>
            </a:r>
            <a:r>
              <a:rPr lang="ru-RU" sz="2000" dirty="0" smtClean="0"/>
              <a:t> </a:t>
            </a:r>
            <a:r>
              <a:rPr lang="ru-RU" sz="2000" dirty="0" err="1" smtClean="0"/>
              <a:t>членів</a:t>
            </a:r>
            <a:r>
              <a:rPr lang="ru-RU" sz="2000" dirty="0" smtClean="0"/>
              <a:t> </a:t>
            </a:r>
            <a:r>
              <a:rPr lang="ru-RU" sz="2000" dirty="0" err="1" smtClean="0"/>
              <a:t>сім’ї</a:t>
            </a:r>
            <a:r>
              <a:rPr lang="ru-RU" sz="2000" dirty="0" smtClean="0"/>
              <a:t> в </a:t>
            </a:r>
            <a:r>
              <a:rPr lang="ru-RU" sz="2000" dirty="0" err="1" smtClean="0"/>
              <a:t>разі</a:t>
            </a:r>
            <a:r>
              <a:rPr lang="ru-RU" sz="2000" dirty="0" smtClean="0"/>
              <a:t> </a:t>
            </a:r>
            <a:r>
              <a:rPr lang="ru-RU" sz="2000" dirty="0" err="1" smtClean="0"/>
              <a:t>непередбачуваних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надзвичайних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ситуацій</a:t>
            </a:r>
            <a:r>
              <a:rPr lang="ru-RU" sz="2000" dirty="0" smtClean="0"/>
              <a:t>. 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b="1" dirty="0" err="1" smtClean="0">
                <a:solidFill>
                  <a:srgbClr val="FF0000"/>
                </a:solidFill>
              </a:rPr>
              <a:t>Фінансовий</a:t>
            </a:r>
            <a:r>
              <a:rPr lang="ru-RU" sz="2000" b="1" dirty="0" smtClean="0">
                <a:solidFill>
                  <a:srgbClr val="FF0000"/>
                </a:solidFill>
              </a:rPr>
              <a:t> план </a:t>
            </a:r>
            <a:r>
              <a:rPr lang="ru-RU" sz="2000" dirty="0" smtClean="0"/>
              <a:t>є </a:t>
            </a:r>
            <a:r>
              <a:rPr lang="ru-RU" sz="2000" dirty="0" err="1" smtClean="0"/>
              <a:t>відображенням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фінансового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майбутнього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маршрутним</a:t>
            </a:r>
            <a:r>
              <a:rPr lang="ru-RU" sz="2000" dirty="0" smtClean="0"/>
              <a:t> листом до </a:t>
            </a:r>
            <a:r>
              <a:rPr lang="ru-RU" sz="2000" dirty="0" err="1" smtClean="0"/>
              <a:t>всіх</a:t>
            </a:r>
            <a:r>
              <a:rPr lang="ru-RU" sz="2000" dirty="0" smtClean="0"/>
              <a:t>, </a:t>
            </a:r>
            <a:r>
              <a:rPr lang="ru-RU" sz="2000" dirty="0" err="1" smtClean="0"/>
              <a:t>навіть</a:t>
            </a:r>
            <a:r>
              <a:rPr lang="ru-RU" sz="2000" dirty="0" smtClean="0"/>
              <a:t> </a:t>
            </a:r>
            <a:r>
              <a:rPr lang="ru-RU" sz="2000" dirty="0" err="1" smtClean="0"/>
              <a:t>дуже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віддалених</a:t>
            </a:r>
            <a:r>
              <a:rPr lang="ru-RU" sz="2000" dirty="0" smtClean="0"/>
              <a:t> у </a:t>
            </a:r>
            <a:r>
              <a:rPr lang="ru-RU" sz="2000" dirty="0" err="1" smtClean="0"/>
              <a:t>часі</a:t>
            </a:r>
            <a:r>
              <a:rPr lang="ru-RU" sz="2000" dirty="0" smtClean="0"/>
              <a:t>, </a:t>
            </a:r>
            <a:r>
              <a:rPr lang="ru-RU" sz="2000" dirty="0" err="1" smtClean="0"/>
              <a:t>фінансових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цілей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2054087"/>
            <a:ext cx="3275079" cy="236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6705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</TotalTime>
  <Words>1853</Words>
  <Application>Microsoft Office PowerPoint</Application>
  <PresentationFormat>Широкоэкранный</PresentationFormat>
  <Paragraphs>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Легкий дым</vt:lpstr>
      <vt:lpstr>Фінансове планування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Фінансове планування</dc:title>
  <dc:creator>Inna</dc:creator>
  <cp:lastModifiedBy>Inna</cp:lastModifiedBy>
  <cp:revision>7</cp:revision>
  <dcterms:created xsi:type="dcterms:W3CDTF">2023-02-28T19:29:07Z</dcterms:created>
  <dcterms:modified xsi:type="dcterms:W3CDTF">2023-03-08T10:04:17Z</dcterms:modified>
</cp:coreProperties>
</file>