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60" y="27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2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1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58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33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952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7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11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1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9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8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66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3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67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1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44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B09E-5CE9-4019-8D8B-BD16B2CD2DC0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B1EE5F-2E54-4271-B133-5E651A024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6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9590" y="533400"/>
            <a:ext cx="8915399" cy="957441"/>
          </a:xfrm>
        </p:spPr>
        <p:txBody>
          <a:bodyPr/>
          <a:lstStyle/>
          <a:p>
            <a:r>
              <a:rPr lang="uk-UA" dirty="0" smtClean="0"/>
              <a:t>Фінансове планування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974" y="2374761"/>
            <a:ext cx="6428641" cy="427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7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783" y="-90459"/>
            <a:ext cx="1029693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Добре </a:t>
            </a:r>
            <a:r>
              <a:rPr lang="ru-RU" b="1" dirty="0" err="1" smtClean="0"/>
              <a:t>продуманий</a:t>
            </a:r>
            <a:r>
              <a:rPr lang="ru-RU" b="1" dirty="0" smtClean="0"/>
              <a:t> </a:t>
            </a:r>
            <a:r>
              <a:rPr lang="ru-RU" b="1" dirty="0" err="1" smtClean="0"/>
              <a:t>фінансовий</a:t>
            </a:r>
            <a:r>
              <a:rPr lang="ru-RU" b="1" dirty="0" smtClean="0"/>
              <a:t> план на </a:t>
            </a:r>
            <a:r>
              <a:rPr lang="ru-RU" b="1" dirty="0" err="1" smtClean="0"/>
              <a:t>додаток</a:t>
            </a:r>
            <a:r>
              <a:rPr lang="ru-RU" b="1" dirty="0" smtClean="0"/>
              <a:t> до </a:t>
            </a:r>
            <a:r>
              <a:rPr lang="ru-RU" b="1" dirty="0" err="1" smtClean="0"/>
              <a:t>чітко</a:t>
            </a:r>
            <a:r>
              <a:rPr lang="ru-RU" b="1" dirty="0" smtClean="0"/>
              <a:t> </a:t>
            </a:r>
            <a:r>
              <a:rPr lang="ru-RU" b="1" dirty="0" err="1" smtClean="0"/>
              <a:t>сформульованих</a:t>
            </a:r>
            <a:r>
              <a:rPr lang="ru-RU" b="1" dirty="0" smtClean="0"/>
              <a:t> </a:t>
            </a:r>
            <a:r>
              <a:rPr lang="ru-RU" b="1" dirty="0" err="1" smtClean="0"/>
              <a:t>фінансових</a:t>
            </a:r>
            <a:r>
              <a:rPr lang="ru-RU" b="1" dirty="0" smtClean="0"/>
              <a:t> </a:t>
            </a:r>
            <a:r>
              <a:rPr lang="ru-RU" b="1" dirty="0" err="1" smtClean="0"/>
              <a:t>цілей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містити</a:t>
            </a:r>
            <a:r>
              <a:rPr lang="ru-RU" b="1" dirty="0" smtClean="0"/>
              <a:t> </a:t>
            </a:r>
            <a:r>
              <a:rPr lang="ru-RU" b="1" dirty="0" err="1" smtClean="0"/>
              <a:t>декілька</a:t>
            </a:r>
            <a:r>
              <a:rPr lang="ru-RU" b="1" dirty="0" smtClean="0"/>
              <a:t> </a:t>
            </a:r>
            <a:r>
              <a:rPr lang="ru-RU" b="1" dirty="0" err="1" smtClean="0"/>
              <a:t>важливих</a:t>
            </a:r>
            <a:r>
              <a:rPr lang="ru-RU" b="1" dirty="0" smtClean="0"/>
              <a:t> </a:t>
            </a:r>
            <a:r>
              <a:rPr lang="ru-RU" b="1" dirty="0" err="1" smtClean="0"/>
              <a:t>складових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•  </a:t>
            </a:r>
            <a:r>
              <a:rPr lang="ru-RU" b="1" dirty="0" err="1" smtClean="0">
                <a:solidFill>
                  <a:srgbClr val="FF0000"/>
                </a:solidFill>
              </a:rPr>
              <a:t>Складання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особистого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</a:rPr>
              <a:t>сімейного</a:t>
            </a:r>
            <a:r>
              <a:rPr lang="ru-RU" b="1" dirty="0" smtClean="0">
                <a:solidFill>
                  <a:srgbClr val="FF0000"/>
                </a:solidFill>
              </a:rPr>
              <a:t>) бюджету.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поточних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і </a:t>
            </a:r>
            <a:r>
              <a:rPr lang="ru-RU" dirty="0" err="1" smtClean="0"/>
              <a:t>видатків</a:t>
            </a:r>
            <a:r>
              <a:rPr lang="ru-RU" dirty="0" smtClean="0"/>
              <a:t> на </a:t>
            </a:r>
            <a:r>
              <a:rPr lang="ru-RU" dirty="0" err="1" smtClean="0"/>
              <a:t>етапі</a:t>
            </a:r>
            <a:r>
              <a:rPr lang="ru-RU" dirty="0" smtClean="0"/>
              <a:t> постановки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першим «</a:t>
            </a:r>
            <a:r>
              <a:rPr lang="ru-RU" dirty="0" err="1" smtClean="0"/>
              <a:t>знімком</a:t>
            </a:r>
            <a:r>
              <a:rPr lang="ru-RU" dirty="0" smtClean="0"/>
              <a:t>», то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вимагатиме</a:t>
            </a:r>
            <a:r>
              <a:rPr lang="ru-RU" dirty="0" smtClean="0"/>
              <a:t> </a:t>
            </a:r>
            <a:r>
              <a:rPr lang="ru-RU" dirty="0" err="1" smtClean="0"/>
              <a:t>цілої</a:t>
            </a:r>
            <a:r>
              <a:rPr lang="ru-RU" dirty="0" smtClean="0"/>
              <a:t> «</a:t>
            </a:r>
            <a:r>
              <a:rPr lang="ru-RU" dirty="0" err="1" smtClean="0"/>
              <a:t>фотосесії</a:t>
            </a:r>
            <a:r>
              <a:rPr lang="ru-RU" dirty="0" smtClean="0"/>
              <a:t>».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віддаленішою</a:t>
            </a:r>
            <a:r>
              <a:rPr lang="ru-RU" dirty="0" smtClean="0"/>
              <a:t> є </a:t>
            </a:r>
            <a:r>
              <a:rPr lang="ru-RU" dirty="0" err="1" smtClean="0"/>
              <a:t>ціль</a:t>
            </a:r>
            <a:r>
              <a:rPr lang="ru-RU" dirty="0" smtClean="0"/>
              <a:t>, то </a:t>
            </a:r>
            <a:r>
              <a:rPr lang="ru-RU" dirty="0" err="1" smtClean="0"/>
              <a:t>тривалішою</a:t>
            </a:r>
            <a:r>
              <a:rPr lang="ru-RU" dirty="0" smtClean="0"/>
              <a:t> буде «</a:t>
            </a:r>
            <a:r>
              <a:rPr lang="ru-RU" dirty="0" err="1" smtClean="0"/>
              <a:t>фотосесія</a:t>
            </a:r>
            <a:r>
              <a:rPr lang="ru-RU" dirty="0" smtClean="0"/>
              <a:t>». Бюджет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управляти</a:t>
            </a:r>
            <a:r>
              <a:rPr lang="ru-RU" dirty="0" smtClean="0"/>
              <a:t> </a:t>
            </a:r>
            <a:r>
              <a:rPr lang="ru-RU" dirty="0" err="1" smtClean="0"/>
              <a:t>надходженнями</a:t>
            </a:r>
            <a:r>
              <a:rPr lang="ru-RU" dirty="0" smtClean="0"/>
              <a:t>, </a:t>
            </a:r>
            <a:r>
              <a:rPr lang="ru-RU" dirty="0" err="1" smtClean="0"/>
              <a:t>видатками</a:t>
            </a:r>
            <a:r>
              <a:rPr lang="ru-RU" dirty="0" smtClean="0"/>
              <a:t>, </a:t>
            </a:r>
            <a:r>
              <a:rPr lang="ru-RU" dirty="0" err="1" smtClean="0"/>
              <a:t>запозиченнями</a:t>
            </a:r>
            <a:r>
              <a:rPr lang="ru-RU" dirty="0" smtClean="0"/>
              <a:t>, </a:t>
            </a:r>
            <a:r>
              <a:rPr lang="ru-RU" dirty="0" err="1" smtClean="0"/>
              <a:t>заощадженнями</a:t>
            </a:r>
            <a:r>
              <a:rPr lang="ru-RU" dirty="0" smtClean="0"/>
              <a:t> й </a:t>
            </a:r>
            <a:r>
              <a:rPr lang="ru-RU" dirty="0" err="1" smtClean="0"/>
              <a:t>інвестиціями</a:t>
            </a:r>
            <a:r>
              <a:rPr lang="ru-RU" dirty="0" smtClean="0"/>
              <a:t>. </a:t>
            </a:r>
            <a:r>
              <a:rPr lang="ru-RU" dirty="0" err="1" smtClean="0"/>
              <a:t>Складання</a:t>
            </a:r>
            <a:r>
              <a:rPr lang="ru-RU" dirty="0" smtClean="0"/>
              <a:t> бюджету є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корисним</a:t>
            </a:r>
            <a:r>
              <a:rPr lang="ru-RU" dirty="0" smtClean="0"/>
              <a:t> </a:t>
            </a:r>
            <a:r>
              <a:rPr lang="ru-RU" dirty="0" err="1" smtClean="0"/>
              <a:t>інструментом</a:t>
            </a:r>
            <a:r>
              <a:rPr lang="ru-RU" dirty="0" smtClean="0"/>
              <a:t> самоконтролю для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необов’язкових</a:t>
            </a:r>
            <a:r>
              <a:rPr lang="ru-RU" dirty="0" smtClean="0"/>
              <a:t> </a:t>
            </a:r>
            <a:r>
              <a:rPr lang="ru-RU" dirty="0" err="1" smtClean="0"/>
              <a:t>видатків</a:t>
            </a:r>
            <a:r>
              <a:rPr lang="ru-RU" dirty="0" smtClean="0"/>
              <a:t> і </a:t>
            </a:r>
            <a:r>
              <a:rPr lang="ru-RU" dirty="0" err="1" smtClean="0"/>
              <a:t>заощадження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на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й </a:t>
            </a:r>
            <a:r>
              <a:rPr lang="ru-RU" dirty="0" err="1" smtClean="0"/>
              <a:t>корисне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•  </a:t>
            </a:r>
            <a:r>
              <a:rPr lang="ru-RU" b="1" dirty="0" err="1" smtClean="0">
                <a:solidFill>
                  <a:srgbClr val="FF0000"/>
                </a:solidFill>
              </a:rPr>
              <a:t>Управління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грошовими</a:t>
            </a:r>
            <a:r>
              <a:rPr lang="ru-RU" b="1" dirty="0" smtClean="0">
                <a:solidFill>
                  <a:srgbClr val="FF0000"/>
                </a:solidFill>
              </a:rPr>
              <a:t> потоками (</a:t>
            </a:r>
            <a:r>
              <a:rPr lang="ru-RU" b="1" dirty="0" err="1" smtClean="0">
                <a:solidFill>
                  <a:srgbClr val="FF0000"/>
                </a:solidFill>
              </a:rPr>
              <a:t>управління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</a:rPr>
              <a:t>ліквідністю</a:t>
            </a:r>
            <a:r>
              <a:rPr lang="ru-RU" b="1" dirty="0" smtClean="0">
                <a:solidFill>
                  <a:srgbClr val="FF0000"/>
                </a:solidFill>
              </a:rPr>
              <a:t>). </a:t>
            </a:r>
          </a:p>
          <a:p>
            <a:pPr algn="just"/>
            <a:r>
              <a:rPr lang="ru-RU" dirty="0" err="1" smtClean="0"/>
              <a:t>Особистий</a:t>
            </a:r>
            <a:r>
              <a:rPr lang="ru-RU" dirty="0" smtClean="0"/>
              <a:t> (</a:t>
            </a:r>
            <a:r>
              <a:rPr lang="ru-RU" dirty="0" err="1" smtClean="0"/>
              <a:t>сімейний</a:t>
            </a:r>
            <a:r>
              <a:rPr lang="ru-RU" dirty="0" smtClean="0"/>
              <a:t>) бюджет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</a:t>
            </a:r>
            <a:r>
              <a:rPr lang="ru-RU" dirty="0" err="1" smtClean="0"/>
              <a:t>запитання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грошей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заробляє</a:t>
            </a:r>
            <a:r>
              <a:rPr lang="ru-RU" dirty="0" smtClean="0"/>
              <a:t>, </a:t>
            </a:r>
            <a:r>
              <a:rPr lang="ru-RU" dirty="0" err="1" smtClean="0"/>
              <a:t>витрачає</a:t>
            </a:r>
            <a:r>
              <a:rPr lang="ru-RU" dirty="0" smtClean="0"/>
              <a:t>, </a:t>
            </a:r>
            <a:r>
              <a:rPr lang="ru-RU" dirty="0" err="1" smtClean="0"/>
              <a:t>спрямовує</a:t>
            </a:r>
            <a:r>
              <a:rPr lang="ru-RU" dirty="0" smtClean="0"/>
              <a:t> на </a:t>
            </a:r>
            <a:r>
              <a:rPr lang="ru-RU" dirty="0" err="1" smtClean="0"/>
              <a:t>заощадження</a:t>
            </a:r>
            <a:r>
              <a:rPr lang="ru-RU" dirty="0" smtClean="0"/>
              <a:t>, </a:t>
            </a:r>
            <a:r>
              <a:rPr lang="ru-RU" dirty="0" err="1" smtClean="0"/>
              <a:t>інвестиції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на </a:t>
            </a:r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є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грошові</a:t>
            </a:r>
            <a:r>
              <a:rPr lang="ru-RU" dirty="0" smtClean="0"/>
              <a:t> потоки). Але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коли, </a:t>
            </a:r>
            <a:r>
              <a:rPr lang="ru-RU" dirty="0" err="1" smtClean="0"/>
              <a:t>спланувавши</a:t>
            </a:r>
            <a:r>
              <a:rPr lang="ru-RU" dirty="0" smtClean="0"/>
              <a:t> </a:t>
            </a:r>
            <a:r>
              <a:rPr lang="ru-RU" dirty="0" err="1" smtClean="0"/>
              <a:t>місячний</a:t>
            </a:r>
            <a:r>
              <a:rPr lang="ru-RU" dirty="0" smtClean="0"/>
              <a:t> бюджет,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 за </a:t>
            </a:r>
            <a:r>
              <a:rPr lang="ru-RU" dirty="0" err="1" smtClean="0"/>
              <a:t>видатки</a:t>
            </a:r>
            <a:r>
              <a:rPr lang="ru-RU" dirty="0" smtClean="0"/>
              <a:t>, </a:t>
            </a:r>
            <a:r>
              <a:rPr lang="ru-RU" dirty="0" err="1" smtClean="0"/>
              <a:t>сім’я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термінову</a:t>
            </a:r>
            <a:r>
              <a:rPr lang="ru-RU" dirty="0" smtClean="0"/>
              <a:t> покупку через брак грошей.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коли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затримує</a:t>
            </a:r>
            <a:r>
              <a:rPr lang="ru-RU" dirty="0" smtClean="0"/>
              <a:t> </a:t>
            </a:r>
            <a:r>
              <a:rPr lang="ru-RU" dirty="0" err="1" smtClean="0"/>
              <a:t>виплату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з </a:t>
            </a:r>
            <a:r>
              <a:rPr lang="ru-RU" dirty="0" err="1" smtClean="0"/>
              <a:t>підприємцем</a:t>
            </a:r>
            <a:r>
              <a:rPr lang="ru-RU" dirty="0" smtClean="0"/>
              <a:t> </a:t>
            </a:r>
            <a:r>
              <a:rPr lang="ru-RU" dirty="0" err="1" smtClean="0"/>
              <a:t>вчасно</a:t>
            </a:r>
            <a:r>
              <a:rPr lang="ru-RU" dirty="0" smtClean="0"/>
              <a:t> не </a:t>
            </a:r>
            <a:r>
              <a:rPr lang="ru-RU" dirty="0" err="1" smtClean="0"/>
              <a:t>розрахувалися</a:t>
            </a:r>
            <a:r>
              <a:rPr lang="ru-RU" dirty="0" smtClean="0"/>
              <a:t> </a:t>
            </a:r>
            <a:r>
              <a:rPr lang="ru-RU" dirty="0" err="1" smtClean="0"/>
              <a:t>клієнти</a:t>
            </a:r>
            <a:r>
              <a:rPr lang="ru-RU" dirty="0" smtClean="0"/>
              <a:t>. </a:t>
            </a:r>
            <a:r>
              <a:rPr lang="ru-RU" dirty="0" err="1" smtClean="0"/>
              <a:t>Заплановані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, а для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видатків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, не </a:t>
            </a:r>
            <a:r>
              <a:rPr lang="ru-RU" dirty="0" err="1" smtClean="0"/>
              <a:t>вистачає</a:t>
            </a:r>
            <a:r>
              <a:rPr lang="ru-RU" dirty="0" smtClean="0"/>
              <a:t> </a:t>
            </a:r>
            <a:r>
              <a:rPr lang="ru-RU" dirty="0" err="1" smtClean="0"/>
              <a:t>готівки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на поточному </a:t>
            </a:r>
            <a:r>
              <a:rPr lang="ru-RU" dirty="0" err="1" smtClean="0"/>
              <a:t>рахунку</a:t>
            </a:r>
            <a:r>
              <a:rPr lang="ru-RU" dirty="0" smtClean="0"/>
              <a:t>, та й депозит </a:t>
            </a:r>
            <a:r>
              <a:rPr lang="ru-RU" dirty="0" err="1" smtClean="0"/>
              <a:t>можна</a:t>
            </a:r>
            <a:r>
              <a:rPr lang="ru-RU" dirty="0" smtClean="0"/>
              <a:t> буде </a:t>
            </a:r>
            <a:r>
              <a:rPr lang="ru-RU" dirty="0" err="1" smtClean="0"/>
              <a:t>забрати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через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. Таким </a:t>
            </a:r>
            <a:r>
              <a:rPr lang="ru-RU" dirty="0" err="1" smtClean="0"/>
              <a:t>ситуаціям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запобігати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грошовими</a:t>
            </a:r>
            <a:r>
              <a:rPr lang="ru-RU" dirty="0" smtClean="0"/>
              <a:t> потоками та </a:t>
            </a:r>
            <a:r>
              <a:rPr lang="ru-RU" dirty="0" err="1" smtClean="0"/>
              <a:t>наявними</a:t>
            </a:r>
            <a:r>
              <a:rPr lang="ru-RU" dirty="0" smtClean="0"/>
              <a:t> (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вільними</a:t>
            </a:r>
            <a:r>
              <a:rPr lang="ru-RU" dirty="0" smtClean="0"/>
              <a:t>) коштами.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спрогнозувати</a:t>
            </a:r>
            <a:r>
              <a:rPr lang="ru-RU" dirty="0" smtClean="0"/>
              <a:t>, коли </a:t>
            </a:r>
            <a:r>
              <a:rPr lang="ru-RU" dirty="0" err="1" smtClean="0"/>
              <a:t>знадобляться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грошей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ліквідних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 треба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рукою, а </a:t>
            </a:r>
            <a:r>
              <a:rPr lang="ru-RU" dirty="0" err="1" smtClean="0"/>
              <a:t>скільки</a:t>
            </a:r>
            <a:r>
              <a:rPr lang="ru-RU" dirty="0" smtClean="0"/>
              <a:t> – </a:t>
            </a:r>
            <a:r>
              <a:rPr lang="ru-RU" dirty="0" err="1" smtClean="0"/>
              <a:t>спрямувати</a:t>
            </a:r>
            <a:r>
              <a:rPr lang="ru-RU" dirty="0" smtClean="0"/>
              <a:t> в </a:t>
            </a:r>
            <a:r>
              <a:rPr lang="ru-RU" dirty="0" err="1" smtClean="0"/>
              <a:t>довгострокові</a:t>
            </a:r>
            <a:r>
              <a:rPr lang="ru-RU" dirty="0" smtClean="0"/>
              <a:t> </a:t>
            </a:r>
            <a:r>
              <a:rPr lang="ru-RU" dirty="0" err="1" smtClean="0"/>
              <a:t>заощадження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інвестувати</a:t>
            </a:r>
            <a:r>
              <a:rPr lang="ru-RU" dirty="0" smtClean="0"/>
              <a:t>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грошовими</a:t>
            </a:r>
            <a:r>
              <a:rPr lang="ru-RU" dirty="0" smtClean="0"/>
              <a:t> потоками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стати в </a:t>
            </a:r>
            <a:r>
              <a:rPr lang="ru-RU" dirty="0" err="1" smtClean="0"/>
              <a:t>пригоді</a:t>
            </a:r>
            <a:r>
              <a:rPr lang="ru-RU" dirty="0" smtClean="0"/>
              <a:t>, коли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запитує</a:t>
            </a:r>
            <a:r>
              <a:rPr lang="ru-RU" dirty="0" smtClean="0"/>
              <a:t> себе, на </a:t>
            </a:r>
            <a:r>
              <a:rPr lang="ru-RU" dirty="0" err="1" smtClean="0"/>
              <a:t>який</a:t>
            </a:r>
            <a:r>
              <a:rPr lang="ru-RU" dirty="0" smtClean="0"/>
              <a:t> строк </a:t>
            </a:r>
            <a:r>
              <a:rPr lang="ru-RU" dirty="0" err="1" smtClean="0"/>
              <a:t>позичати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96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270" y="0"/>
            <a:ext cx="10442713" cy="682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•  </a:t>
            </a:r>
            <a:r>
              <a:rPr lang="ru-RU" b="1" dirty="0" err="1" smtClean="0">
                <a:solidFill>
                  <a:srgbClr val="FF0000"/>
                </a:solidFill>
              </a:rPr>
              <a:t>Фінансування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значних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подій</a:t>
            </a:r>
            <a:r>
              <a:rPr lang="ru-RU" b="1" dirty="0" smtClean="0">
                <a:solidFill>
                  <a:srgbClr val="FF0000"/>
                </a:solidFill>
              </a:rPr>
              <a:t> (великих покупок </a:t>
            </a:r>
            <a:r>
              <a:rPr lang="ru-RU" b="1" dirty="0" err="1" smtClean="0">
                <a:solidFill>
                  <a:srgbClr val="FF0000"/>
                </a:solidFill>
              </a:rPr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інших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значних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видатків</a:t>
            </a:r>
            <a:r>
              <a:rPr lang="ru-RU" b="1" dirty="0" smtClean="0">
                <a:solidFill>
                  <a:srgbClr val="FF0000"/>
                </a:solidFill>
              </a:rPr>
              <a:t>).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як-от: </a:t>
            </a:r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автомобіля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родинна</a:t>
            </a:r>
            <a:r>
              <a:rPr lang="ru-RU" dirty="0" smtClean="0"/>
              <a:t> </a:t>
            </a:r>
            <a:r>
              <a:rPr lang="ru-RU" dirty="0" err="1" smtClean="0"/>
              <a:t>поїздка</a:t>
            </a:r>
            <a:r>
              <a:rPr lang="ru-RU" dirty="0" smtClean="0"/>
              <a:t> на море, – є </a:t>
            </a:r>
            <a:r>
              <a:rPr lang="ru-RU" dirty="0" err="1" smtClean="0"/>
              <a:t>фінансовими</a:t>
            </a:r>
            <a:r>
              <a:rPr lang="ru-RU" dirty="0" smtClean="0"/>
              <a:t> </a:t>
            </a:r>
            <a:r>
              <a:rPr lang="ru-RU" dirty="0" err="1" smtClean="0"/>
              <a:t>цілями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різняться</a:t>
            </a:r>
            <a:r>
              <a:rPr lang="ru-RU" dirty="0" smtClean="0"/>
              <a:t> за </a:t>
            </a:r>
            <a:r>
              <a:rPr lang="ru-RU" dirty="0" err="1" smtClean="0"/>
              <a:t>вартістю</a:t>
            </a:r>
            <a:r>
              <a:rPr lang="ru-RU" dirty="0" smtClean="0"/>
              <a:t> та строками </a:t>
            </a:r>
            <a:r>
              <a:rPr lang="ru-RU" dirty="0" err="1" smtClean="0"/>
              <a:t>досягнення</a:t>
            </a:r>
            <a:r>
              <a:rPr lang="ru-RU" dirty="0" smtClean="0"/>
              <a:t>.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вдалою</a:t>
            </a:r>
            <a:r>
              <a:rPr lang="ru-RU" dirty="0" smtClean="0"/>
              <a:t> буде одна </a:t>
            </a:r>
            <a:r>
              <a:rPr lang="ru-RU" dirty="0" err="1" smtClean="0"/>
              <a:t>стратегія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отримати</a:t>
            </a:r>
            <a:r>
              <a:rPr lang="ru-RU" dirty="0" smtClean="0"/>
              <a:t> кредит у банку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автомобіль</a:t>
            </a:r>
            <a:r>
              <a:rPr lang="ru-RU" dirty="0" smtClean="0"/>
              <a:t> у </a:t>
            </a:r>
            <a:r>
              <a:rPr lang="ru-RU" dirty="0" err="1" smtClean="0"/>
              <a:t>фінансовий</a:t>
            </a:r>
            <a:r>
              <a:rPr lang="ru-RU" dirty="0" smtClean="0"/>
              <a:t> </a:t>
            </a:r>
            <a:r>
              <a:rPr lang="ru-RU" dirty="0" err="1" smtClean="0"/>
              <a:t>лізинг</a:t>
            </a:r>
            <a:r>
              <a:rPr lang="ru-RU" dirty="0" smtClean="0"/>
              <a:t>); для </a:t>
            </a:r>
            <a:r>
              <a:rPr lang="ru-RU" dirty="0" err="1" smtClean="0"/>
              <a:t>другої</a:t>
            </a:r>
            <a:r>
              <a:rPr lang="ru-RU" dirty="0" smtClean="0"/>
              <a:t> –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відкладати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місячної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року на </a:t>
            </a:r>
            <a:r>
              <a:rPr lang="ru-RU" dirty="0" err="1" smtClean="0"/>
              <a:t>банківський</a:t>
            </a:r>
            <a:r>
              <a:rPr lang="ru-RU" dirty="0" smtClean="0"/>
              <a:t> депозит для покупки </a:t>
            </a:r>
            <a:r>
              <a:rPr lang="ru-RU" dirty="0" err="1" smtClean="0"/>
              <a:t>путівки</a:t>
            </a:r>
            <a:r>
              <a:rPr lang="ru-RU" dirty="0" smtClean="0"/>
              <a:t> на море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); </a:t>
            </a:r>
            <a:r>
              <a:rPr lang="ru-RU" dirty="0" err="1" smtClean="0"/>
              <a:t>третю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досягнути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. </a:t>
            </a:r>
            <a:r>
              <a:rPr lang="ru-RU" dirty="0" err="1" smtClean="0"/>
              <a:t>Утім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яка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обрана</a:t>
            </a:r>
            <a:r>
              <a:rPr lang="ru-RU" dirty="0" smtClean="0"/>
              <a:t>, </a:t>
            </a:r>
            <a:r>
              <a:rPr lang="ru-RU" dirty="0" err="1" smtClean="0"/>
              <a:t>кожне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деталізоване</a:t>
            </a:r>
            <a:r>
              <a:rPr lang="ru-RU" dirty="0" smtClean="0"/>
              <a:t> в </a:t>
            </a:r>
            <a:r>
              <a:rPr lang="ru-RU" dirty="0" err="1" smtClean="0"/>
              <a:t>плані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приділити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узгодженню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за </a:t>
            </a:r>
            <a:r>
              <a:rPr lang="ru-RU" dirty="0" err="1" smtClean="0"/>
              <a:t>важливістю</a:t>
            </a:r>
            <a:r>
              <a:rPr lang="ru-RU" dirty="0" smtClean="0"/>
              <a:t> та строками. 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•  </a:t>
            </a:r>
            <a:r>
              <a:rPr lang="ru-RU" b="1" dirty="0" err="1" smtClean="0">
                <a:solidFill>
                  <a:srgbClr val="FF0000"/>
                </a:solidFill>
              </a:rPr>
              <a:t>Управління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зовнішніми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ризиками</a:t>
            </a:r>
            <a:r>
              <a:rPr lang="ru-RU" dirty="0" smtClean="0"/>
              <a:t>. </a:t>
            </a:r>
            <a:r>
              <a:rPr lang="ru-RU" dirty="0" err="1" smtClean="0"/>
              <a:t>Людське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несподіванок</a:t>
            </a:r>
            <a:r>
              <a:rPr lang="ru-RU" dirty="0" smtClean="0"/>
              <a:t>. На </a:t>
            </a:r>
            <a:r>
              <a:rPr lang="ru-RU" dirty="0" err="1" smtClean="0"/>
              <a:t>маршруті</a:t>
            </a:r>
            <a:r>
              <a:rPr lang="ru-RU" dirty="0" smtClean="0"/>
              <a:t> до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перед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обставинами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психологічне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 й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фінансовий</a:t>
            </a:r>
            <a:r>
              <a:rPr lang="ru-RU" dirty="0" smtClean="0"/>
              <a:t> </a:t>
            </a:r>
            <a:r>
              <a:rPr lang="ru-RU" dirty="0" err="1" smtClean="0"/>
              <a:t>добробут</a:t>
            </a:r>
            <a:r>
              <a:rPr lang="ru-RU" dirty="0" smtClean="0"/>
              <a:t>. </a:t>
            </a:r>
            <a:r>
              <a:rPr lang="ru-RU" dirty="0" err="1" smtClean="0"/>
              <a:t>Імовірність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таких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ризиком</a:t>
            </a:r>
            <a:r>
              <a:rPr lang="ru-RU" dirty="0" smtClean="0"/>
              <a:t>, і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знати, як </a:t>
            </a:r>
            <a:r>
              <a:rPr lang="ru-RU" dirty="0" err="1" smtClean="0"/>
              <a:t>поводитися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ризиками</a:t>
            </a:r>
            <a:r>
              <a:rPr lang="ru-RU" dirty="0" smtClean="0"/>
              <a:t> і яку </a:t>
            </a:r>
            <a:r>
              <a:rPr lang="ru-RU" dirty="0" err="1" smtClean="0"/>
              <a:t>стратегію</a:t>
            </a:r>
            <a:r>
              <a:rPr lang="ru-RU" dirty="0" smtClean="0"/>
              <a:t> з </a:t>
            </a:r>
            <a:r>
              <a:rPr lang="ru-RU" dirty="0" err="1" smtClean="0"/>
              <a:t>управління</a:t>
            </a:r>
            <a:r>
              <a:rPr lang="ru-RU" dirty="0" smtClean="0"/>
              <a:t> ними обрати.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уникати</a:t>
            </a:r>
            <a:r>
              <a:rPr lang="ru-RU" dirty="0" smtClean="0"/>
              <a:t>,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– </a:t>
            </a:r>
            <a:r>
              <a:rPr lang="ru-RU" dirty="0" err="1" smtClean="0"/>
              <a:t>зменшувати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заощаджень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, </a:t>
            </a:r>
            <a:r>
              <a:rPr lang="ru-RU" dirty="0" err="1" smtClean="0"/>
              <a:t>розмістивши</a:t>
            </a:r>
            <a:r>
              <a:rPr lang="ru-RU" dirty="0" smtClean="0"/>
              <a:t> депозит не в </a:t>
            </a:r>
            <a:r>
              <a:rPr lang="ru-RU" dirty="0" err="1" smtClean="0"/>
              <a:t>кредитній</a:t>
            </a:r>
            <a:r>
              <a:rPr lang="ru-RU" dirty="0" smtClean="0"/>
              <a:t> </a:t>
            </a:r>
            <a:r>
              <a:rPr lang="ru-RU" dirty="0" err="1" smtClean="0"/>
              <a:t>спілці</a:t>
            </a:r>
            <a:r>
              <a:rPr lang="ru-RU" dirty="0" smtClean="0"/>
              <a:t>, а в банку в межах </a:t>
            </a:r>
            <a:r>
              <a:rPr lang="ru-RU" dirty="0" err="1" smtClean="0"/>
              <a:t>гарантованої</a:t>
            </a:r>
            <a:r>
              <a:rPr lang="ru-RU" dirty="0" smtClean="0"/>
              <a:t> законом </a:t>
            </a:r>
            <a:r>
              <a:rPr lang="ru-RU" dirty="0" err="1" smtClean="0"/>
              <a:t>суми</a:t>
            </a:r>
            <a:r>
              <a:rPr lang="ru-RU" dirty="0" smtClean="0"/>
              <a:t>;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присутній</a:t>
            </a:r>
            <a:r>
              <a:rPr lang="ru-RU" dirty="0" smtClean="0"/>
              <a:t> у </a:t>
            </a:r>
            <a:r>
              <a:rPr lang="ru-RU" dirty="0" err="1" smtClean="0"/>
              <a:t>найманого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але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альтернативні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сформувавши</a:t>
            </a:r>
            <a:r>
              <a:rPr lang="ru-RU" dirty="0" smtClean="0"/>
              <a:t> </a:t>
            </a:r>
            <a:r>
              <a:rPr lang="ru-RU" dirty="0" err="1" smtClean="0"/>
              <a:t>грошову</a:t>
            </a:r>
            <a:r>
              <a:rPr lang="ru-RU" dirty="0" smtClean="0"/>
              <a:t> «подушку </a:t>
            </a:r>
            <a:r>
              <a:rPr lang="ru-RU" dirty="0" err="1" smtClean="0"/>
              <a:t>безпеки</a:t>
            </a:r>
            <a:r>
              <a:rPr lang="ru-RU" dirty="0" smtClean="0"/>
              <a:t>».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скористатися</a:t>
            </a:r>
            <a:r>
              <a:rPr lang="ru-RU" dirty="0" smtClean="0"/>
              <a:t> </a:t>
            </a:r>
            <a:r>
              <a:rPr lang="ru-RU" dirty="0" err="1" smtClean="0"/>
              <a:t>страховими</a:t>
            </a:r>
            <a:r>
              <a:rPr lang="ru-RU" dirty="0" smtClean="0"/>
              <a:t> </a:t>
            </a:r>
            <a:r>
              <a:rPr lang="ru-RU" dirty="0" err="1" smtClean="0"/>
              <a:t>послугами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,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особам – </a:t>
            </a:r>
            <a:r>
              <a:rPr lang="ru-RU" dirty="0" err="1" smtClean="0"/>
              <a:t>страховим</a:t>
            </a:r>
            <a:r>
              <a:rPr lang="ru-RU" dirty="0" smtClean="0"/>
              <a:t> </a:t>
            </a:r>
            <a:r>
              <a:rPr lang="ru-RU" dirty="0" err="1" smtClean="0"/>
              <a:t>компаніям</a:t>
            </a:r>
            <a:r>
              <a:rPr lang="ru-RU" dirty="0" smtClean="0"/>
              <a:t> (а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компенсувати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).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фінансового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застраховані</a:t>
            </a:r>
            <a:r>
              <a:rPr lang="ru-RU" dirty="0" smtClean="0"/>
              <a:t>, на яку суму,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, та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коштуватиме</a:t>
            </a:r>
            <a:r>
              <a:rPr lang="ru-RU" dirty="0" smtClean="0"/>
              <a:t>;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непередбачуваних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, таких як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,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нещасні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83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1167" y="160834"/>
            <a:ext cx="935603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•  </a:t>
            </a:r>
            <a:r>
              <a:rPr lang="ru-RU" b="1" dirty="0" err="1" smtClean="0">
                <a:solidFill>
                  <a:srgbClr val="FF0000"/>
                </a:solidFill>
              </a:rPr>
              <a:t>Управління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заощадженнями</a:t>
            </a:r>
            <a:r>
              <a:rPr lang="ru-RU" b="1" dirty="0" smtClean="0">
                <a:solidFill>
                  <a:srgbClr val="FF0000"/>
                </a:solidFill>
              </a:rPr>
              <a:t> й </a:t>
            </a:r>
            <a:r>
              <a:rPr lang="ru-RU" b="1" dirty="0" err="1" smtClean="0">
                <a:solidFill>
                  <a:srgbClr val="FF0000"/>
                </a:solidFill>
              </a:rPr>
              <a:t>інвестиціями</a:t>
            </a:r>
            <a:r>
              <a:rPr lang="ru-RU" dirty="0" smtClean="0"/>
              <a:t>.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сімейні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для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поточних</a:t>
            </a:r>
            <a:r>
              <a:rPr lang="ru-RU" dirty="0" smtClean="0"/>
              <a:t> потреб,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розміщені</a:t>
            </a:r>
            <a:r>
              <a:rPr lang="ru-RU" dirty="0" smtClean="0"/>
              <a:t> на </a:t>
            </a:r>
            <a:r>
              <a:rPr lang="ru-RU" dirty="0" err="1" smtClean="0"/>
              <a:t>строкові</a:t>
            </a:r>
            <a:r>
              <a:rPr lang="ru-RU" dirty="0" smtClean="0"/>
              <a:t> </a:t>
            </a:r>
            <a:r>
              <a:rPr lang="ru-RU" dirty="0" err="1" smtClean="0"/>
              <a:t>депозити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інвестовані</a:t>
            </a:r>
            <a:r>
              <a:rPr lang="ru-RU" dirty="0" smtClean="0"/>
              <a:t> в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 з </a:t>
            </a:r>
            <a:r>
              <a:rPr lang="ru-RU" dirty="0" err="1" smtClean="0"/>
              <a:t>розрахунку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інвестиції</a:t>
            </a:r>
            <a:r>
              <a:rPr lang="ru-RU" dirty="0" smtClean="0"/>
              <a:t> </a:t>
            </a:r>
            <a:r>
              <a:rPr lang="ru-RU" dirty="0" err="1" smtClean="0"/>
              <a:t>забезпечать</a:t>
            </a:r>
            <a:r>
              <a:rPr lang="ru-RU" dirty="0" smtClean="0"/>
              <a:t> у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додатковий</a:t>
            </a:r>
            <a:r>
              <a:rPr lang="ru-RU" dirty="0" smtClean="0"/>
              <a:t> </a:t>
            </a:r>
            <a:r>
              <a:rPr lang="ru-RU" dirty="0" err="1" smtClean="0"/>
              <a:t>дохід</a:t>
            </a:r>
            <a:r>
              <a:rPr lang="ru-RU" dirty="0" smtClean="0"/>
              <a:t>. До таких </a:t>
            </a:r>
            <a:r>
              <a:rPr lang="ru-RU" dirty="0" err="1" smtClean="0"/>
              <a:t>інвестицій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,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нерухомості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заощаджень</a:t>
            </a:r>
            <a:r>
              <a:rPr lang="ru-RU" dirty="0" smtClean="0"/>
              <a:t> та </a:t>
            </a:r>
            <a:r>
              <a:rPr lang="ru-RU" dirty="0" err="1" smtClean="0"/>
              <a:t>інвестицій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пам’ятати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активами </a:t>
            </a:r>
            <a:r>
              <a:rPr lang="ru-RU" dirty="0" err="1" smtClean="0"/>
              <a:t>пов’язане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з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, а й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необхідністю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і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видатків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комісій</a:t>
            </a:r>
            <a:r>
              <a:rPr lang="ru-RU" dirty="0" smtClean="0"/>
              <a:t> за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рахунку</a:t>
            </a:r>
            <a:r>
              <a:rPr lang="ru-RU" dirty="0" smtClean="0"/>
              <a:t> в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паперах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придбаних</a:t>
            </a:r>
            <a:r>
              <a:rPr lang="ru-RU" dirty="0" smtClean="0"/>
              <a:t> </a:t>
            </a:r>
            <a:r>
              <a:rPr lang="ru-RU" dirty="0" err="1" smtClean="0"/>
              <a:t>акцій</a:t>
            </a:r>
            <a:r>
              <a:rPr lang="ru-RU" dirty="0" smtClean="0"/>
              <a:t>).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•  </a:t>
            </a:r>
            <a:r>
              <a:rPr lang="ru-RU" b="1" dirty="0" err="1" smtClean="0">
                <a:solidFill>
                  <a:srgbClr val="FF0000"/>
                </a:solidFill>
              </a:rPr>
              <a:t>Управління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пенсійними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накопиченнями</a:t>
            </a:r>
            <a:r>
              <a:rPr lang="ru-RU" dirty="0" smtClean="0"/>
              <a:t>. </a:t>
            </a:r>
            <a:r>
              <a:rPr lang="ru-RU" dirty="0" err="1" smtClean="0"/>
              <a:t>Очевидним</a:t>
            </a:r>
            <a:r>
              <a:rPr lang="ru-RU" dirty="0" smtClean="0"/>
              <a:t> є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довго</a:t>
            </a:r>
            <a:r>
              <a:rPr lang="ru-RU" dirty="0" smtClean="0"/>
              <a:t>, а й у </a:t>
            </a:r>
            <a:r>
              <a:rPr lang="ru-RU" dirty="0" err="1" smtClean="0"/>
              <a:t>достатньому</a:t>
            </a:r>
            <a:r>
              <a:rPr lang="ru-RU" dirty="0" smtClean="0"/>
              <a:t> </a:t>
            </a:r>
            <a:r>
              <a:rPr lang="ru-RU" dirty="0" err="1" smtClean="0"/>
              <a:t>комфорті</a:t>
            </a:r>
            <a:r>
              <a:rPr lang="ru-RU" dirty="0" smtClean="0"/>
              <a:t> та бути </a:t>
            </a:r>
            <a:r>
              <a:rPr lang="ru-RU" dirty="0" err="1" smtClean="0"/>
              <a:t>незалежною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з боку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близьких</a:t>
            </a:r>
            <a:r>
              <a:rPr lang="ru-RU" dirty="0" smtClean="0"/>
              <a:t>. </a:t>
            </a:r>
            <a:r>
              <a:rPr lang="ru-RU" dirty="0" err="1" smtClean="0"/>
              <a:t>Недержавні</a:t>
            </a:r>
            <a:r>
              <a:rPr lang="ru-RU" dirty="0" smtClean="0"/>
              <a:t> </a:t>
            </a:r>
            <a:r>
              <a:rPr lang="ru-RU" dirty="0" err="1" smtClean="0"/>
              <a:t>пенсійні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покликані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достатній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достатку, коли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 з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знизиться</a:t>
            </a:r>
            <a:r>
              <a:rPr lang="ru-RU" dirty="0" smtClean="0"/>
              <a:t>. </a:t>
            </a:r>
            <a:r>
              <a:rPr lang="ru-RU" dirty="0" err="1" smtClean="0"/>
              <a:t>Плануючи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пенсію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, як </a:t>
            </a:r>
            <a:r>
              <a:rPr lang="ru-RU" dirty="0" err="1" smtClean="0"/>
              <a:t>багато</a:t>
            </a:r>
            <a:r>
              <a:rPr lang="ru-RU" dirty="0" smtClean="0"/>
              <a:t> грошей вона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накопичити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вона на </a:t>
            </a:r>
            <a:r>
              <a:rPr lang="ru-RU" dirty="0" err="1" smtClean="0"/>
              <a:t>це</a:t>
            </a:r>
            <a:r>
              <a:rPr lang="ru-RU" dirty="0" smtClean="0"/>
              <a:t> готова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витрачати</a:t>
            </a:r>
            <a:r>
              <a:rPr lang="ru-RU" dirty="0" smtClean="0"/>
              <a:t> та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нефінансові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обрати (</a:t>
            </a:r>
            <a:r>
              <a:rPr lang="ru-RU" dirty="0" err="1" smtClean="0"/>
              <a:t>пенсійний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недержавним</a:t>
            </a:r>
            <a:r>
              <a:rPr lang="ru-RU" dirty="0" smtClean="0"/>
              <a:t> </a:t>
            </a:r>
            <a:r>
              <a:rPr lang="ru-RU" dirty="0" err="1" smtClean="0"/>
              <a:t>пенсійним</a:t>
            </a:r>
            <a:r>
              <a:rPr lang="ru-RU" dirty="0" smtClean="0"/>
              <a:t> фондом,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накопичувального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банківський</a:t>
            </a:r>
            <a:r>
              <a:rPr lang="ru-RU" dirty="0" smtClean="0"/>
              <a:t> депозит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капіталізацією</a:t>
            </a:r>
            <a:r>
              <a:rPr lang="ru-RU" dirty="0" smtClean="0"/>
              <a:t> </a:t>
            </a:r>
            <a:r>
              <a:rPr lang="ru-RU" dirty="0" err="1" smtClean="0"/>
              <a:t>процентів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нерухомість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здаватиметься</a:t>
            </a:r>
            <a:r>
              <a:rPr lang="ru-RU" dirty="0" smtClean="0"/>
              <a:t> в </a:t>
            </a:r>
            <a:r>
              <a:rPr lang="ru-RU" dirty="0" err="1" smtClean="0"/>
              <a:t>оренду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пам’ятати</a:t>
            </a:r>
            <a:r>
              <a:rPr lang="ru-RU" dirty="0" smtClean="0"/>
              <a:t>: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планувати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пенсію</a:t>
            </a:r>
            <a:r>
              <a:rPr lang="ru-RU" dirty="0" smtClean="0"/>
              <a:t> та </a:t>
            </a:r>
            <a:r>
              <a:rPr lang="ru-RU" dirty="0" err="1" smtClean="0"/>
              <a:t>управляти</a:t>
            </a:r>
            <a:r>
              <a:rPr lang="ru-RU" dirty="0" smtClean="0"/>
              <a:t> </a:t>
            </a:r>
            <a:r>
              <a:rPr lang="ru-RU" dirty="0" err="1" smtClean="0"/>
              <a:t>пенсійними</a:t>
            </a:r>
            <a:r>
              <a:rPr lang="ru-RU" dirty="0" smtClean="0"/>
              <a:t> </a:t>
            </a:r>
            <a:r>
              <a:rPr lang="ru-RU" dirty="0" err="1" smtClean="0"/>
              <a:t>накопиченнями</a:t>
            </a:r>
            <a:r>
              <a:rPr lang="ru-RU" dirty="0" smtClean="0"/>
              <a:t>, то </a:t>
            </a:r>
            <a:r>
              <a:rPr lang="ru-RU" dirty="0" err="1" smtClean="0"/>
              <a:t>кращі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шанси</a:t>
            </a:r>
            <a:r>
              <a:rPr lang="ru-RU" dirty="0" smtClean="0"/>
              <a:t> </a:t>
            </a:r>
            <a:r>
              <a:rPr lang="ru-RU" dirty="0" err="1" smtClean="0"/>
              <a:t>безпечніше</a:t>
            </a:r>
            <a:r>
              <a:rPr lang="ru-RU" dirty="0" smtClean="0"/>
              <a:t> та </a:t>
            </a:r>
            <a:r>
              <a:rPr lang="ru-RU" dirty="0" err="1" smtClean="0"/>
              <a:t>комфортніше</a:t>
            </a:r>
            <a:r>
              <a:rPr lang="ru-RU" dirty="0" smtClean="0"/>
              <a:t> </a:t>
            </a:r>
            <a:r>
              <a:rPr lang="ru-RU" dirty="0" err="1" smtClean="0"/>
              <a:t>почуватися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кар’єри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90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8211" y="143324"/>
            <a:ext cx="5880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/>
              <a:t>Взаємовплив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складових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фінансового</a:t>
            </a:r>
            <a:r>
              <a:rPr lang="ru-RU" sz="2000" b="1" dirty="0" smtClean="0"/>
              <a:t> плану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027" y="662704"/>
            <a:ext cx="9170504" cy="603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9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7338" y="644821"/>
            <a:ext cx="91307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Майже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щодня</a:t>
            </a:r>
            <a:r>
              <a:rPr lang="ru-RU" sz="2000" dirty="0" smtClean="0"/>
              <a:t> ми </a:t>
            </a:r>
            <a:r>
              <a:rPr lang="ru-RU" sz="2000" dirty="0" err="1" smtClean="0"/>
              <a:t>приймаємо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безліч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: </a:t>
            </a:r>
            <a:r>
              <a:rPr lang="ru-RU" sz="2000" dirty="0" err="1" smtClean="0"/>
              <a:t>купити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пляшку</a:t>
            </a:r>
            <a:r>
              <a:rPr lang="ru-RU" sz="2000" dirty="0" smtClean="0"/>
              <a:t> води в </a:t>
            </a:r>
            <a:r>
              <a:rPr lang="ru-RU" sz="2000" dirty="0" err="1" smtClean="0"/>
              <a:t>магазині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квиток до театру, </a:t>
            </a:r>
            <a:r>
              <a:rPr lang="ru-RU" sz="2000" dirty="0" err="1" smtClean="0"/>
              <a:t>знайти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підробіток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накопичити</a:t>
            </a:r>
            <a:r>
              <a:rPr lang="ru-RU" sz="2000" dirty="0" smtClean="0"/>
              <a:t> грошей на </a:t>
            </a:r>
            <a:r>
              <a:rPr lang="ru-RU" sz="2000" dirty="0" err="1" smtClean="0"/>
              <a:t>подарунок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дівчині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хлопцю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відкрити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банківський</a:t>
            </a:r>
            <a:r>
              <a:rPr lang="ru-RU" sz="2000" dirty="0" smtClean="0"/>
              <a:t> депозит. </a:t>
            </a:r>
            <a:r>
              <a:rPr lang="ru-RU" sz="2000" b="1" dirty="0" err="1" smtClean="0">
                <a:solidFill>
                  <a:srgbClr val="FF0000"/>
                </a:solidFill>
              </a:rPr>
              <a:t>Такі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рішення</a:t>
            </a:r>
            <a:r>
              <a:rPr lang="ru-RU" sz="2000" b="1" dirty="0" smtClean="0">
                <a:solidFill>
                  <a:srgbClr val="FF0000"/>
                </a:solidFill>
              </a:rPr>
              <a:t> є </a:t>
            </a:r>
            <a:r>
              <a:rPr lang="ru-RU" sz="2000" b="1" dirty="0" err="1" smtClean="0">
                <a:solidFill>
                  <a:srgbClr val="FF0000"/>
                </a:solidFill>
              </a:rPr>
              <a:t>фінансовими</a:t>
            </a:r>
            <a:r>
              <a:rPr lang="ru-RU" sz="2000" dirty="0" smtClean="0"/>
              <a:t>, </a:t>
            </a:r>
            <a:r>
              <a:rPr lang="ru-RU" sz="2000" dirty="0" err="1" smtClean="0"/>
              <a:t>бо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кожне</a:t>
            </a:r>
            <a:r>
              <a:rPr lang="ru-RU" sz="2000" dirty="0" smtClean="0"/>
              <a:t> з них </a:t>
            </a:r>
            <a:r>
              <a:rPr lang="ru-RU" sz="2000" dirty="0" err="1" smtClean="0"/>
              <a:t>стосується</a:t>
            </a:r>
            <a:r>
              <a:rPr lang="ru-RU" sz="2000" dirty="0" smtClean="0"/>
              <a:t> грошей –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заробляння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витрачання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заощадження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5878" y="3009685"/>
            <a:ext cx="91307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 «</a:t>
            </a:r>
            <a:r>
              <a:rPr lang="ru-RU" b="1" dirty="0" err="1" smtClean="0"/>
              <a:t>ідеальному</a:t>
            </a:r>
            <a:r>
              <a:rPr lang="ru-RU" b="1" dirty="0" smtClean="0"/>
              <a:t>» </a:t>
            </a:r>
            <a:r>
              <a:rPr lang="ru-RU" b="1" dirty="0" err="1" smtClean="0"/>
              <a:t>економічному</a:t>
            </a:r>
            <a:r>
              <a:rPr lang="ru-RU" b="1" dirty="0" smtClean="0"/>
              <a:t> </a:t>
            </a:r>
            <a:r>
              <a:rPr lang="ru-RU" b="1" dirty="0" err="1" smtClean="0"/>
              <a:t>світі</a:t>
            </a:r>
            <a:r>
              <a:rPr lang="ru-RU" b="1" dirty="0" smtClean="0"/>
              <a:t> </a:t>
            </a:r>
            <a:r>
              <a:rPr lang="ru-RU" b="1" dirty="0" err="1" smtClean="0"/>
              <a:t>людина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ухвалення</a:t>
            </a:r>
            <a:r>
              <a:rPr lang="ru-RU" b="1" dirty="0" smtClean="0"/>
              <a:t> </a:t>
            </a:r>
            <a:r>
              <a:rPr lang="ru-RU" b="1" dirty="0" err="1" smtClean="0"/>
              <a:t>фінансових</a:t>
            </a:r>
            <a:r>
              <a:rPr lang="ru-RU" b="1" dirty="0" smtClean="0"/>
              <a:t> </a:t>
            </a:r>
            <a:r>
              <a:rPr lang="ru-RU" b="1" dirty="0" err="1" smtClean="0"/>
              <a:t>рішень</a:t>
            </a:r>
            <a:r>
              <a:rPr lang="ru-RU" b="1" dirty="0" smtClean="0"/>
              <a:t>:</a:t>
            </a:r>
          </a:p>
          <a:p>
            <a:pPr algn="just"/>
            <a:r>
              <a:rPr lang="ru-RU" dirty="0" smtClean="0"/>
              <a:t>•   </a:t>
            </a:r>
            <a:r>
              <a:rPr lang="ru-RU" dirty="0" err="1" smtClean="0"/>
              <a:t>вивчає</a:t>
            </a:r>
            <a:r>
              <a:rPr lang="ru-RU" dirty="0" smtClean="0"/>
              <a:t> та </a:t>
            </a:r>
            <a:r>
              <a:rPr lang="ru-RU" dirty="0" err="1" smtClean="0"/>
              <a:t>оцінює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має</a:t>
            </a:r>
            <a:r>
              <a:rPr lang="ru-RU" dirty="0" smtClean="0"/>
              <a:t> в </a:t>
            </a:r>
            <a:r>
              <a:rPr lang="ru-RU" dirty="0" err="1" smtClean="0"/>
              <a:t>наявності</a:t>
            </a:r>
            <a:r>
              <a:rPr lang="ru-RU" dirty="0" smtClean="0"/>
              <a:t> всю </a:t>
            </a:r>
            <a:r>
              <a:rPr lang="ru-RU" dirty="0" err="1" smtClean="0"/>
              <a:t>потрібну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аналізує</a:t>
            </a:r>
            <a:r>
              <a:rPr lang="ru-RU" dirty="0" smtClean="0"/>
              <a:t> всю </a:t>
            </a:r>
            <a:r>
              <a:rPr lang="ru-RU" dirty="0" err="1" smtClean="0"/>
              <a:t>інформацію</a:t>
            </a:r>
            <a:r>
              <a:rPr lang="ru-RU" dirty="0" smtClean="0"/>
              <a:t> та </a:t>
            </a:r>
            <a:r>
              <a:rPr lang="ru-RU" dirty="0" err="1" smtClean="0"/>
              <a:t>неупереджено</a:t>
            </a:r>
            <a:r>
              <a:rPr lang="ru-RU" dirty="0" smtClean="0"/>
              <a:t> </a:t>
            </a:r>
            <a:r>
              <a:rPr lang="ru-RU" dirty="0" err="1" smtClean="0"/>
              <a:t>схвалює</a:t>
            </a:r>
            <a:r>
              <a:rPr lang="ru-RU" dirty="0" smtClean="0"/>
              <a:t> </a:t>
            </a:r>
            <a:r>
              <a:rPr lang="ru-RU" dirty="0" err="1" smtClean="0"/>
              <a:t>найвигідніше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дотримується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1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4330" y="564011"/>
            <a:ext cx="5936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/>
              <a:t>Ціль</a:t>
            </a:r>
            <a:r>
              <a:rPr lang="ru-RU" sz="2000" dirty="0" smtClean="0"/>
              <a:t> є </a:t>
            </a:r>
            <a:r>
              <a:rPr lang="ru-RU" sz="2000" dirty="0" err="1" smtClean="0"/>
              <a:t>конкретним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бажаним</a:t>
            </a:r>
            <a:r>
              <a:rPr lang="ru-RU" sz="2000" dirty="0" smtClean="0"/>
              <a:t> результатом, для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щось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впродовж</a:t>
            </a:r>
            <a:r>
              <a:rPr lang="ru-RU" sz="2000" dirty="0" smtClean="0"/>
              <a:t> </a:t>
            </a:r>
            <a:r>
              <a:rPr lang="ru-RU" sz="2000" dirty="0" err="1" smtClean="0"/>
              <a:t>чітко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визначеного</a:t>
            </a:r>
            <a:r>
              <a:rPr lang="ru-RU" sz="2000" dirty="0" smtClean="0"/>
              <a:t> часу.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починає</a:t>
            </a:r>
            <a:r>
              <a:rPr lang="ru-RU" sz="2000" dirty="0" smtClean="0"/>
              <a:t> </a:t>
            </a:r>
            <a:r>
              <a:rPr lang="ru-RU" sz="2000" dirty="0" err="1" smtClean="0"/>
              <a:t>усвідомлювати</a:t>
            </a:r>
            <a:r>
              <a:rPr lang="ru-RU" sz="2000" dirty="0" smtClean="0"/>
              <a:t>, як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бажане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реальність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291" y="456904"/>
            <a:ext cx="3639378" cy="2339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78157" y="3429000"/>
            <a:ext cx="92235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П</a:t>
            </a:r>
            <a:r>
              <a:rPr lang="ru-RU" sz="2000" b="1" i="1" dirty="0" smtClean="0"/>
              <a:t>остановка </a:t>
            </a:r>
            <a:r>
              <a:rPr lang="ru-RU" sz="2000" b="1" i="1" dirty="0" err="1" smtClean="0"/>
              <a:t>цілей</a:t>
            </a:r>
            <a:r>
              <a:rPr lang="ru-RU" sz="2000" b="1" i="1" dirty="0" smtClean="0"/>
              <a:t>: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допомагає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хоче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досягнути</a:t>
            </a:r>
            <a:r>
              <a:rPr lang="ru-RU" sz="2000" dirty="0" smtClean="0"/>
              <a:t>, та </a:t>
            </a:r>
            <a:r>
              <a:rPr lang="ru-RU" sz="2000" dirty="0" err="1" smtClean="0"/>
              <a:t>спрямувати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зусилля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потрібному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напрямі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змогу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зрозуміти</a:t>
            </a:r>
            <a:r>
              <a:rPr lang="ru-RU" sz="2000" dirty="0" smtClean="0"/>
              <a:t>, на </a:t>
            </a:r>
            <a:r>
              <a:rPr lang="ru-RU" sz="2000" dirty="0" err="1" smtClean="0"/>
              <a:t>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першочергово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сконцентрувати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ресурси</a:t>
            </a:r>
            <a:r>
              <a:rPr lang="ru-RU" sz="2000" dirty="0" smtClean="0"/>
              <a:t> (</a:t>
            </a:r>
            <a:r>
              <a:rPr lang="ru-RU" sz="2000" dirty="0" err="1" smtClean="0"/>
              <a:t>знання</a:t>
            </a:r>
            <a:r>
              <a:rPr lang="ru-RU" sz="2000" dirty="0" smtClean="0"/>
              <a:t>, час, </a:t>
            </a:r>
            <a:r>
              <a:rPr lang="ru-RU" sz="2000" dirty="0" err="1" smtClean="0"/>
              <a:t>гроші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);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мотивує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підштовхує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підвищує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впевненість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силах (</a:t>
            </a:r>
            <a:r>
              <a:rPr lang="ru-RU" sz="2000" dirty="0" err="1" smtClean="0"/>
              <a:t>така</a:t>
            </a:r>
            <a:r>
              <a:rPr lang="ru-RU" sz="2000" dirty="0" smtClean="0"/>
              <a:t> </a:t>
            </a:r>
            <a:r>
              <a:rPr lang="ru-RU" sz="2000" dirty="0" err="1" smtClean="0"/>
              <a:t>впевненість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зростає</a:t>
            </a:r>
            <a:r>
              <a:rPr lang="ru-RU" sz="2000" dirty="0" smtClean="0"/>
              <a:t> в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успішного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);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виховує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наполегливість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148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2800" y="969704"/>
            <a:ext cx="83091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цілі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вимагає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</a:t>
            </a:r>
            <a:r>
              <a:rPr lang="ru-RU" sz="2000" dirty="0" smtClean="0"/>
              <a:t> грошей, то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вважати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фінансовою</a:t>
            </a:r>
            <a:r>
              <a:rPr lang="ru-RU" sz="2000" dirty="0" smtClean="0"/>
              <a:t>, а суму грошей, </a:t>
            </a:r>
            <a:r>
              <a:rPr lang="ru-RU" sz="2000" dirty="0" err="1" smtClean="0"/>
              <a:t>потрібну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, – </a:t>
            </a:r>
            <a:r>
              <a:rPr lang="ru-RU" sz="2000" b="1" dirty="0" err="1" smtClean="0"/>
              <a:t>вартістю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досягнення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цілі</a:t>
            </a:r>
            <a:r>
              <a:rPr lang="ru-RU" sz="2000" b="1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ціль</a:t>
            </a:r>
            <a:r>
              <a:rPr lang="ru-RU" sz="2000" dirty="0" smtClean="0"/>
              <a:t> буде </a:t>
            </a:r>
            <a:r>
              <a:rPr lang="ru-RU" sz="2000" dirty="0" err="1" smtClean="0"/>
              <a:t>пов’язана</a:t>
            </a:r>
            <a:r>
              <a:rPr lang="ru-RU" sz="2000" dirty="0" smtClean="0"/>
              <a:t> з </a:t>
            </a:r>
            <a:r>
              <a:rPr lang="ru-RU" sz="2000" dirty="0" err="1" smtClean="0"/>
              <a:t>певними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людськими</a:t>
            </a:r>
            <a:r>
              <a:rPr lang="ru-RU" sz="2000" dirty="0" smtClean="0"/>
              <a:t> потребами, як-от: 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володіти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майном</a:t>
            </a:r>
            <a:r>
              <a:rPr lang="ru-RU" sz="2000" dirty="0" smtClean="0"/>
              <a:t> (</a:t>
            </a:r>
            <a:r>
              <a:rPr lang="ru-RU" sz="2000" dirty="0" err="1" smtClean="0"/>
              <a:t>придбання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житла</a:t>
            </a:r>
            <a:r>
              <a:rPr lang="ru-RU" sz="2000" dirty="0" smtClean="0"/>
              <a:t>, </a:t>
            </a:r>
            <a:r>
              <a:rPr lang="ru-RU" sz="2000" dirty="0" err="1" smtClean="0"/>
              <a:t>автомобіля</a:t>
            </a:r>
            <a:r>
              <a:rPr lang="ru-RU" sz="2000" dirty="0" smtClean="0"/>
              <a:t>); </a:t>
            </a:r>
          </a:p>
          <a:p>
            <a:pPr algn="just"/>
            <a:r>
              <a:rPr lang="ru-RU" sz="2000" dirty="0" smtClean="0"/>
              <a:t>•  вести 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(</a:t>
            </a:r>
            <a:r>
              <a:rPr lang="ru-RU" sz="2000" dirty="0" err="1" smtClean="0"/>
              <a:t>тривалі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подорожі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коштовне</a:t>
            </a:r>
            <a:r>
              <a:rPr lang="ru-RU" sz="2000" dirty="0" smtClean="0"/>
              <a:t> </a:t>
            </a:r>
            <a:r>
              <a:rPr lang="ru-RU" sz="2000" dirty="0" err="1" smtClean="0"/>
              <a:t>хобі</a:t>
            </a:r>
            <a:r>
              <a:rPr lang="ru-RU" sz="2000" dirty="0" smtClean="0"/>
              <a:t>);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забезпечити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опіку</a:t>
            </a:r>
            <a:r>
              <a:rPr lang="ru-RU" sz="2000" dirty="0" smtClean="0"/>
              <a:t> та догляд за </a:t>
            </a:r>
            <a:r>
              <a:rPr lang="ru-RU" sz="2000" dirty="0" err="1" smtClean="0"/>
              <a:t>близькими</a:t>
            </a:r>
            <a:r>
              <a:rPr lang="ru-RU" sz="2000" dirty="0" smtClean="0"/>
              <a:t> (</a:t>
            </a:r>
            <a:r>
              <a:rPr lang="ru-RU" sz="2000" dirty="0" err="1" smtClean="0"/>
              <a:t>накопичення</a:t>
            </a:r>
            <a:r>
              <a:rPr lang="ru-RU" sz="2000" dirty="0" smtClean="0"/>
              <a:t> грошей для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, догляд за </a:t>
            </a:r>
            <a:r>
              <a:rPr lang="ru-RU" sz="2000" dirty="0" err="1" smtClean="0"/>
              <a:t>дітьми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батьками);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реалізувати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якусь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особисту</a:t>
            </a:r>
            <a:r>
              <a:rPr lang="ru-RU" sz="2000" dirty="0" smtClean="0"/>
              <a:t> </a:t>
            </a:r>
            <a:r>
              <a:rPr lang="ru-RU" sz="2000" dirty="0" err="1" smtClean="0"/>
              <a:t>мрію</a:t>
            </a:r>
            <a:r>
              <a:rPr lang="ru-RU" sz="2000" dirty="0" smtClean="0"/>
              <a:t> (</a:t>
            </a:r>
            <a:r>
              <a:rPr lang="ru-RU" sz="2000" dirty="0" err="1" smtClean="0"/>
              <a:t>власний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бізнес</a:t>
            </a:r>
            <a:r>
              <a:rPr lang="ru-RU" sz="2000" dirty="0" smtClean="0"/>
              <a:t>,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благодійного</a:t>
            </a:r>
            <a:r>
              <a:rPr lang="ru-RU" sz="2000" dirty="0" smtClean="0"/>
              <a:t> фонду);</a:t>
            </a:r>
          </a:p>
          <a:p>
            <a:pPr algn="just"/>
            <a:r>
              <a:rPr lang="ru-RU" sz="2000" dirty="0" smtClean="0"/>
              <a:t>•  </a:t>
            </a:r>
            <a:r>
              <a:rPr lang="ru-RU" sz="2000" dirty="0" err="1" smtClean="0"/>
              <a:t>досягнути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свободи</a:t>
            </a:r>
            <a:r>
              <a:rPr lang="ru-RU" sz="2000" dirty="0" smtClean="0"/>
              <a:t> (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«подушки </a:t>
            </a:r>
            <a:r>
              <a:rPr lang="ru-RU" sz="2000" dirty="0" err="1" smtClean="0"/>
              <a:t>безпеки</a:t>
            </a:r>
            <a:r>
              <a:rPr lang="ru-RU" sz="2000" dirty="0" smtClean="0"/>
              <a:t>» на </a:t>
            </a:r>
            <a:r>
              <a:rPr lang="ru-RU" sz="2000" dirty="0" err="1" smtClean="0"/>
              <a:t>випадок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непрацездатності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безробіття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ранній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вихід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пенсію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4925"/>
            <a:ext cx="2628900" cy="17430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3211788"/>
            <a:ext cx="2695575" cy="16954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4" y="1442002"/>
            <a:ext cx="29337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8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833" y="225286"/>
            <a:ext cx="9658847" cy="113968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17358" y="1468540"/>
            <a:ext cx="64459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/>
              <a:t>Критерії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яким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мають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відповідати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фінансові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цілі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148" y="2054182"/>
            <a:ext cx="6776416" cy="46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1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3844" y="435379"/>
            <a:ext cx="8229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 smtClean="0"/>
              <a:t>Фінансові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цілі</a:t>
            </a:r>
            <a:r>
              <a:rPr lang="ru-RU" sz="2000" b="1" i="1" dirty="0" smtClean="0"/>
              <a:t>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віддзеркалювати</a:t>
            </a:r>
            <a:r>
              <a:rPr lang="ru-RU" sz="2000" dirty="0" smtClean="0"/>
              <a:t> потреби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впродовж</a:t>
            </a:r>
            <a:r>
              <a:rPr lang="ru-RU" sz="2000" dirty="0" smtClean="0"/>
              <a:t> </a:t>
            </a:r>
            <a:r>
              <a:rPr lang="ru-RU" sz="2000" dirty="0" err="1" smtClean="0"/>
              <a:t>всього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, а </a:t>
            </a:r>
            <a:r>
              <a:rPr lang="ru-RU" sz="2000" dirty="0" err="1" smtClean="0"/>
              <a:t>отже</a:t>
            </a:r>
            <a:r>
              <a:rPr lang="ru-RU" sz="2000" dirty="0" smtClean="0"/>
              <a:t>, вони </a:t>
            </a:r>
            <a:r>
              <a:rPr lang="ru-RU" sz="2000" dirty="0" err="1" smtClean="0"/>
              <a:t>істотно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різнитимуться</a:t>
            </a:r>
            <a:r>
              <a:rPr lang="ru-RU" sz="2000" dirty="0" smtClean="0"/>
              <a:t> за строками.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будуть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короткостроковими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вимагають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дій</a:t>
            </a:r>
            <a:r>
              <a:rPr lang="ru-RU" sz="2000" dirty="0" smtClean="0"/>
              <a:t> уже зараз (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купити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подарунок</a:t>
            </a:r>
            <a:r>
              <a:rPr lang="ru-RU" sz="2000" dirty="0" smtClean="0"/>
              <a:t> другу на день </a:t>
            </a:r>
            <a:r>
              <a:rPr lang="ru-RU" sz="2000" dirty="0" err="1" smtClean="0"/>
              <a:t>народження</a:t>
            </a:r>
            <a:r>
              <a:rPr lang="ru-RU" sz="2000" dirty="0" smtClean="0"/>
              <a:t>). </a:t>
            </a:r>
          </a:p>
          <a:p>
            <a:pPr algn="just"/>
            <a:r>
              <a:rPr lang="ru-RU" sz="2000" dirty="0" err="1" smtClean="0"/>
              <a:t>Інші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віддалені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часі</a:t>
            </a:r>
            <a:r>
              <a:rPr lang="ru-RU" sz="2000" dirty="0" smtClean="0"/>
              <a:t>, </a:t>
            </a:r>
            <a:r>
              <a:rPr lang="ru-RU" sz="2000" dirty="0" err="1" smtClean="0"/>
              <a:t>будуть</a:t>
            </a:r>
            <a:r>
              <a:rPr lang="ru-RU" sz="2000" dirty="0" smtClean="0"/>
              <a:t> </a:t>
            </a:r>
            <a:r>
              <a:rPr lang="ru-RU" sz="2000" b="1" dirty="0" err="1" smtClean="0"/>
              <a:t>середньо</a:t>
            </a:r>
            <a:r>
              <a:rPr lang="ru-RU" sz="2000" b="1" dirty="0" smtClean="0"/>
              <a:t>-</a:t>
            </a:r>
            <a:r>
              <a:rPr lang="ru-RU" sz="2000" dirty="0" smtClean="0"/>
              <a:t> й </a:t>
            </a:r>
            <a:r>
              <a:rPr lang="ru-RU" sz="2000" b="1" dirty="0" err="1"/>
              <a:t>д</a:t>
            </a:r>
            <a:r>
              <a:rPr lang="ru-RU" sz="2000" b="1" dirty="0" err="1" smtClean="0"/>
              <a:t>овгостроковими</a:t>
            </a:r>
            <a:r>
              <a:rPr lang="ru-RU" sz="2000" dirty="0" smtClean="0"/>
              <a:t> та, </a:t>
            </a:r>
            <a:r>
              <a:rPr lang="ru-RU" sz="2000" dirty="0" err="1" smtClean="0"/>
              <a:t>зазвичай</a:t>
            </a:r>
            <a:r>
              <a:rPr lang="ru-RU" sz="2000" dirty="0" smtClean="0"/>
              <a:t>, </a:t>
            </a:r>
            <a:r>
              <a:rPr lang="ru-RU" sz="2000" dirty="0" err="1" smtClean="0"/>
              <a:t>вимагатимуть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ретельного</a:t>
            </a:r>
            <a:r>
              <a:rPr lang="ru-RU" sz="2000" dirty="0" smtClean="0"/>
              <a:t> плану </a:t>
            </a:r>
            <a:r>
              <a:rPr lang="ru-RU" sz="2000" dirty="0" err="1" smtClean="0"/>
              <a:t>дій</a:t>
            </a:r>
            <a:r>
              <a:rPr lang="ru-RU" sz="2000" dirty="0" smtClean="0"/>
              <a:t> і </a:t>
            </a:r>
            <a:r>
              <a:rPr lang="ru-RU" sz="2000" dirty="0" err="1" smtClean="0"/>
              <a:t>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зусиль</a:t>
            </a:r>
            <a:r>
              <a:rPr lang="ru-RU" sz="2000" dirty="0" smtClean="0"/>
              <a:t> і </a:t>
            </a:r>
            <a:r>
              <a:rPr lang="ru-RU" sz="2000" dirty="0" err="1" smtClean="0"/>
              <a:t>витрат</a:t>
            </a:r>
            <a:r>
              <a:rPr lang="ru-RU" sz="2000" dirty="0" smtClean="0"/>
              <a:t> (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відкрити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власний</a:t>
            </a:r>
            <a:r>
              <a:rPr lang="ru-RU" sz="2000" dirty="0" smtClean="0"/>
              <a:t> магазин </a:t>
            </a:r>
            <a:r>
              <a:rPr lang="ru-RU" sz="2000" dirty="0" err="1" smtClean="0"/>
              <a:t>іграшок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накопичити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виходу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пенсію</a:t>
            </a:r>
            <a:r>
              <a:rPr lang="ru-RU" sz="2000" dirty="0" smtClean="0"/>
              <a:t> 5 млн </a:t>
            </a:r>
            <a:r>
              <a:rPr lang="ru-RU" sz="2000" dirty="0" err="1" smtClean="0"/>
              <a:t>грн</a:t>
            </a:r>
            <a:r>
              <a:rPr lang="ru-RU" sz="2000" dirty="0" smtClean="0"/>
              <a:t>).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7774" y="4148817"/>
            <a:ext cx="7288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Н</a:t>
            </a:r>
            <a:r>
              <a:rPr lang="ru-RU" sz="2000" dirty="0" err="1" smtClean="0"/>
              <a:t>еобхідно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ранжувати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цілі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за строками, а й за </a:t>
            </a:r>
            <a:r>
              <a:rPr lang="ru-RU" sz="2000" dirty="0" err="1" smtClean="0"/>
              <a:t>їхньою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важливістю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впливом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дасть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змогу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переобтяжувати</a:t>
            </a:r>
            <a:r>
              <a:rPr lang="ru-RU" sz="2000" dirty="0" smtClean="0"/>
              <a:t> себе </a:t>
            </a:r>
            <a:r>
              <a:rPr lang="ru-RU" sz="2000" dirty="0" err="1" smtClean="0"/>
              <a:t>нереальними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зобов’язаннями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сконцентрувати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увагу</a:t>
            </a:r>
            <a:r>
              <a:rPr lang="ru-RU" sz="2000" dirty="0" smtClean="0"/>
              <a:t> й </a:t>
            </a:r>
            <a:r>
              <a:rPr lang="ru-RU" sz="2000" dirty="0" err="1" smtClean="0"/>
              <a:t>зусилля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найважливіших</a:t>
            </a:r>
            <a:r>
              <a:rPr lang="ru-RU" sz="2000" dirty="0" smtClean="0"/>
              <a:t> речах.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5" y="4285769"/>
            <a:ext cx="3684410" cy="249057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6835" y="3622458"/>
            <a:ext cx="3856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Оцінка</a:t>
            </a:r>
            <a:r>
              <a:rPr lang="ru-RU" b="1" dirty="0" smtClean="0"/>
              <a:t> </a:t>
            </a:r>
            <a:r>
              <a:rPr lang="ru-RU" b="1" dirty="0" err="1" smtClean="0"/>
              <a:t>фінансової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(</a:t>
            </a:r>
            <a:r>
              <a:rPr lang="ru-RU" b="1" dirty="0" err="1" smtClean="0"/>
              <a:t>сім’ї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077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928" y="0"/>
            <a:ext cx="9080637" cy="51735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63757" y="5103674"/>
            <a:ext cx="102306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активами та </a:t>
            </a:r>
            <a:r>
              <a:rPr lang="ru-RU" dirty="0" err="1" smtClean="0"/>
              <a:t>пасивами</a:t>
            </a:r>
            <a:r>
              <a:rPr lang="ru-RU" dirty="0" smtClean="0"/>
              <a:t> (так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) </a:t>
            </a:r>
            <a:r>
              <a:rPr lang="ru-RU" dirty="0" err="1" smtClean="0"/>
              <a:t>демонструватиме</a:t>
            </a:r>
            <a:r>
              <a:rPr lang="ru-RU" dirty="0" smtClean="0"/>
              <a:t> </a:t>
            </a:r>
            <a:r>
              <a:rPr lang="ru-RU" dirty="0" err="1" smtClean="0"/>
              <a:t>фінансовий</a:t>
            </a:r>
            <a:r>
              <a:rPr lang="ru-RU" dirty="0" smtClean="0"/>
              <a:t> стан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 smtClean="0"/>
              <a:t>родини</a:t>
            </a:r>
            <a:r>
              <a:rPr lang="ru-RU" dirty="0" smtClean="0"/>
              <a:t>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пасивів</a:t>
            </a:r>
            <a:r>
              <a:rPr lang="ru-RU" dirty="0" smtClean="0"/>
              <a:t>, вона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додатні</a:t>
            </a:r>
            <a:r>
              <a:rPr lang="ru-RU" dirty="0" smtClean="0"/>
              <a:t>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. А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майна, то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від’ємними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додатній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чистих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 і </a:t>
            </a:r>
            <a:r>
              <a:rPr lang="ru-RU" dirty="0" err="1" smtClean="0"/>
              <a:t>характеризує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фінансово</a:t>
            </a:r>
            <a:r>
              <a:rPr lang="ru-RU" dirty="0" smtClean="0"/>
              <a:t> </a:t>
            </a:r>
            <a:r>
              <a:rPr lang="ru-RU" dirty="0" err="1" smtClean="0"/>
              <a:t>забезпеченою</a:t>
            </a:r>
            <a:r>
              <a:rPr lang="ru-RU" dirty="0" smtClean="0"/>
              <a:t> є </a:t>
            </a:r>
            <a:r>
              <a:rPr lang="ru-RU" dirty="0" err="1" smtClean="0"/>
              <a:t>людина</a:t>
            </a:r>
            <a:r>
              <a:rPr lang="ru-RU" dirty="0" smtClean="0"/>
              <a:t> (родина). </a:t>
            </a:r>
            <a:r>
              <a:rPr lang="ru-RU" dirty="0" err="1" smtClean="0"/>
              <a:t>Утім</a:t>
            </a:r>
            <a:r>
              <a:rPr lang="ru-RU" dirty="0" smtClean="0"/>
              <a:t>, </a:t>
            </a:r>
            <a:r>
              <a:rPr lang="ru-RU" dirty="0" err="1" smtClean="0"/>
              <a:t>від’ємні</a:t>
            </a:r>
            <a:r>
              <a:rPr lang="ru-RU" dirty="0" smtClean="0"/>
              <a:t>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 не є катастрофою, але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свідомого</a:t>
            </a:r>
            <a:r>
              <a:rPr lang="ru-RU" dirty="0" smtClean="0"/>
              <a:t> плану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на </a:t>
            </a:r>
            <a:r>
              <a:rPr lang="ru-RU" dirty="0" err="1" smtClean="0"/>
              <a:t>краще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71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8886" y="1285461"/>
            <a:ext cx="88392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•  </a:t>
            </a:r>
            <a:r>
              <a:rPr lang="ru-RU" sz="2000" b="1" dirty="0" err="1" smtClean="0"/>
              <a:t>Оцінка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поточних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надходжень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видатків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для того,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зрозуміти</a:t>
            </a:r>
            <a:r>
              <a:rPr lang="ru-RU" sz="2000" dirty="0" smtClean="0"/>
              <a:t>, </a:t>
            </a:r>
            <a:r>
              <a:rPr lang="ru-RU" sz="2000" dirty="0" err="1" smtClean="0"/>
              <a:t>скільки</a:t>
            </a:r>
            <a:r>
              <a:rPr lang="ru-RU" sz="2000" dirty="0" smtClean="0"/>
              <a:t> грошей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сім’я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заробляє</a:t>
            </a:r>
            <a:r>
              <a:rPr lang="ru-RU" sz="2000" dirty="0" smtClean="0"/>
              <a:t>, як </a:t>
            </a:r>
            <a:r>
              <a:rPr lang="ru-RU" sz="2000" dirty="0" err="1" smtClean="0"/>
              <a:t>швидко</a:t>
            </a:r>
            <a:r>
              <a:rPr lang="ru-RU" sz="2000" dirty="0" smtClean="0"/>
              <a:t> та на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витрачає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•  </a:t>
            </a:r>
            <a:r>
              <a:rPr lang="ru-RU" sz="2000" b="1" dirty="0" err="1" smtClean="0"/>
              <a:t>Оцінка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нематеріальних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ресурсів</a:t>
            </a:r>
            <a:r>
              <a:rPr lang="ru-RU" sz="2000" dirty="0" smtClean="0"/>
              <a:t>. «</a:t>
            </a:r>
            <a:r>
              <a:rPr lang="ru-RU" sz="2000" dirty="0" err="1" smtClean="0"/>
              <a:t>Знімок</a:t>
            </a:r>
            <a:r>
              <a:rPr lang="ru-RU" sz="2000" dirty="0" smtClean="0"/>
              <a:t>» </a:t>
            </a:r>
            <a:r>
              <a:rPr lang="ru-RU" sz="2000" dirty="0" err="1" smtClean="0"/>
              <a:t>власної</a:t>
            </a:r>
            <a:r>
              <a:rPr lang="ru-RU" sz="2000" dirty="0" smtClean="0"/>
              <a:t> (</a:t>
            </a:r>
            <a:r>
              <a:rPr lang="ru-RU" sz="2000" dirty="0" err="1" smtClean="0"/>
              <a:t>сімейної</a:t>
            </a:r>
            <a:r>
              <a:rPr lang="ru-RU" sz="2000" dirty="0" smtClean="0"/>
              <a:t>) </a:t>
            </a:r>
            <a:r>
              <a:rPr lang="ru-RU" sz="2000" dirty="0" err="1" smtClean="0"/>
              <a:t>фінансової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ситуації</a:t>
            </a:r>
            <a:r>
              <a:rPr lang="ru-RU" sz="2000" dirty="0" smtClean="0"/>
              <a:t> буде </a:t>
            </a:r>
            <a:r>
              <a:rPr lang="ru-RU" sz="2000" dirty="0" err="1" smtClean="0"/>
              <a:t>неповним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оцінити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нематеріальні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принести </a:t>
            </a:r>
            <a:r>
              <a:rPr lang="ru-RU" sz="2000" dirty="0" err="1" smtClean="0"/>
              <a:t>фінансову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вигоду</a:t>
            </a:r>
            <a:r>
              <a:rPr lang="ru-RU" sz="2000" dirty="0" smtClean="0"/>
              <a:t> в </a:t>
            </a:r>
            <a:r>
              <a:rPr lang="ru-RU" sz="2000" dirty="0" err="1" smtClean="0"/>
              <a:t>майбутньому</a:t>
            </a:r>
            <a:r>
              <a:rPr lang="ru-RU" sz="2000" dirty="0" smtClean="0"/>
              <a:t> та стати в </a:t>
            </a:r>
            <a:r>
              <a:rPr lang="ru-RU" sz="2000" dirty="0" err="1" smtClean="0"/>
              <a:t>нагоді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, як-от, </a:t>
            </a:r>
            <a:r>
              <a:rPr lang="ru-RU" sz="2000" dirty="0" err="1" smtClean="0"/>
              <a:t>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освіта</a:t>
            </a:r>
            <a:r>
              <a:rPr lang="ru-RU" sz="2000" dirty="0" smtClean="0"/>
              <a:t>, </a:t>
            </a:r>
            <a:r>
              <a:rPr lang="ru-RU" sz="2000" dirty="0" err="1" smtClean="0"/>
              <a:t>знання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іноземних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мов</a:t>
            </a:r>
            <a:r>
              <a:rPr lang="ru-RU" sz="2000" dirty="0" smtClean="0"/>
              <a:t>.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надходження</a:t>
            </a:r>
            <a:r>
              <a:rPr lang="ru-RU" sz="2000" dirty="0" smtClean="0"/>
              <a:t> – основа для </a:t>
            </a:r>
            <a:r>
              <a:rPr lang="ru-RU" sz="2000" dirty="0" err="1" smtClean="0"/>
              <a:t>збільшення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зменшення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пасивів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залежать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того, яку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 </a:t>
            </a:r>
            <a:r>
              <a:rPr lang="ru-RU" sz="2000" dirty="0" err="1" smtClean="0"/>
              <a:t>здобула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та яку </a:t>
            </a:r>
            <a:r>
              <a:rPr lang="ru-RU" sz="2000" dirty="0" err="1" smtClean="0"/>
              <a:t>кар’єру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обрала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101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826" y="6631"/>
            <a:ext cx="102041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ПРИКЛАД ПРАКТИКИ</a:t>
            </a:r>
          </a:p>
          <a:p>
            <a:pPr algn="just"/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завершення</a:t>
            </a:r>
            <a:r>
              <a:rPr lang="ru-RU" b="1" dirty="0" smtClean="0"/>
              <a:t> вишу Катерина </a:t>
            </a:r>
            <a:r>
              <a:rPr lang="ru-RU" b="1" dirty="0" err="1" smtClean="0"/>
              <a:t>мріє</a:t>
            </a:r>
            <a:r>
              <a:rPr lang="ru-RU" b="1" dirty="0" smtClean="0"/>
              <a:t> про </a:t>
            </a:r>
            <a:r>
              <a:rPr lang="ru-RU" b="1" dirty="0" err="1" smtClean="0"/>
              <a:t>власну</a:t>
            </a:r>
            <a:r>
              <a:rPr lang="ru-RU" b="1" dirty="0" smtClean="0"/>
              <a:t> квартиру в </a:t>
            </a:r>
            <a:r>
              <a:rPr lang="ru-RU" b="1" dirty="0" err="1" smtClean="0"/>
              <a:t>столиці</a:t>
            </a:r>
            <a:r>
              <a:rPr lang="ru-RU" b="1" dirty="0" smtClean="0"/>
              <a:t>. </a:t>
            </a:r>
            <a:r>
              <a:rPr lang="ru-RU" b="1" dirty="0" err="1" smtClean="0"/>
              <a:t>Влаштувавшись</a:t>
            </a:r>
            <a:r>
              <a:rPr lang="ru-RU" b="1" dirty="0" smtClean="0"/>
              <a:t> на роботу, </a:t>
            </a:r>
            <a:r>
              <a:rPr lang="ru-RU" b="1" dirty="0" smtClean="0">
                <a:solidFill>
                  <a:srgbClr val="FF0000"/>
                </a:solidFill>
              </a:rPr>
              <a:t>вона </a:t>
            </a:r>
            <a:r>
              <a:rPr lang="ru-RU" b="1" dirty="0" err="1" smtClean="0">
                <a:solidFill>
                  <a:srgbClr val="FF0000"/>
                </a:solidFill>
              </a:rPr>
              <a:t>розглядає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такі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можливі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варіанти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узяти</a:t>
            </a:r>
            <a:r>
              <a:rPr lang="ru-RU" dirty="0" smtClean="0"/>
              <a:t> в банку кредит на </a:t>
            </a:r>
            <a:r>
              <a:rPr lang="ru-RU" dirty="0" err="1" smtClean="0"/>
              <a:t>купівлю</a:t>
            </a:r>
            <a:r>
              <a:rPr lang="ru-RU" dirty="0" smtClean="0"/>
              <a:t> </a:t>
            </a:r>
            <a:r>
              <a:rPr lang="ru-RU" dirty="0" err="1" smtClean="0"/>
              <a:t>квартири</a:t>
            </a:r>
            <a:r>
              <a:rPr lang="ru-RU" dirty="0" smtClean="0"/>
              <a:t> на 500 000 грн. Катерина </a:t>
            </a:r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перша робота, </a:t>
            </a:r>
            <a:r>
              <a:rPr lang="ru-RU" dirty="0" err="1" smtClean="0"/>
              <a:t>регулярний</a:t>
            </a:r>
            <a:r>
              <a:rPr lang="ru-RU" dirty="0" smtClean="0"/>
              <a:t> </a:t>
            </a:r>
            <a:r>
              <a:rPr lang="ru-RU" dirty="0" err="1" smtClean="0"/>
              <a:t>заробіток</a:t>
            </a:r>
            <a:r>
              <a:rPr lang="ru-RU" dirty="0" smtClean="0"/>
              <a:t> є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більшим</a:t>
            </a:r>
            <a:r>
              <a:rPr lang="ru-RU" dirty="0" smtClean="0"/>
              <a:t> за 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. Тому банк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відмовити</a:t>
            </a:r>
            <a:r>
              <a:rPr lang="ru-RU" dirty="0" smtClean="0"/>
              <a:t> в </a:t>
            </a:r>
            <a:r>
              <a:rPr lang="ru-RU" dirty="0" err="1" smtClean="0"/>
              <a:t>кредиті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кредит </a:t>
            </a:r>
            <a:r>
              <a:rPr lang="ru-RU" dirty="0" err="1" smtClean="0"/>
              <a:t>потрібно</a:t>
            </a:r>
            <a:r>
              <a:rPr lang="ru-RU" dirty="0" smtClean="0"/>
              <a:t> буде </a:t>
            </a:r>
            <a:r>
              <a:rPr lang="ru-RU" dirty="0" err="1" smtClean="0"/>
              <a:t>взяти</a:t>
            </a:r>
            <a:r>
              <a:rPr lang="ru-RU" dirty="0" smtClean="0"/>
              <a:t> на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строк і </a:t>
            </a:r>
            <a:r>
              <a:rPr lang="ru-RU" dirty="0" err="1" smtClean="0"/>
              <a:t>сплачувати</a:t>
            </a:r>
            <a:r>
              <a:rPr lang="ru-RU" dirty="0" smtClean="0"/>
              <a:t> за </a:t>
            </a:r>
            <a:r>
              <a:rPr lang="ru-RU" dirty="0" err="1" smtClean="0"/>
              <a:t>користування</a:t>
            </a:r>
            <a:r>
              <a:rPr lang="ru-RU" dirty="0" smtClean="0"/>
              <a:t> ним </a:t>
            </a:r>
            <a:r>
              <a:rPr lang="ru-RU" dirty="0" err="1" smtClean="0"/>
              <a:t>проценти</a:t>
            </a:r>
            <a:r>
              <a:rPr lang="ru-RU" dirty="0" smtClean="0"/>
              <a:t> за </a:t>
            </a:r>
            <a:r>
              <a:rPr lang="ru-RU" dirty="0" err="1" smtClean="0"/>
              <a:t>високою</a:t>
            </a:r>
            <a:r>
              <a:rPr lang="ru-RU" dirty="0" smtClean="0"/>
              <a:t> процентною </a:t>
            </a:r>
            <a:r>
              <a:rPr lang="ru-RU" dirty="0" err="1" smtClean="0"/>
              <a:t>ставкою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заощаджувати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заробітку</a:t>
            </a:r>
            <a:r>
              <a:rPr lang="ru-RU" dirty="0" smtClean="0"/>
              <a:t> на </a:t>
            </a:r>
            <a:r>
              <a:rPr lang="ru-RU" dirty="0" err="1" smtClean="0"/>
              <a:t>банківському</a:t>
            </a:r>
            <a:r>
              <a:rPr lang="ru-RU" dirty="0" smtClean="0"/>
              <a:t> </a:t>
            </a:r>
            <a:r>
              <a:rPr lang="ru-RU" dirty="0" err="1" smtClean="0"/>
              <a:t>депозиті</a:t>
            </a:r>
            <a:r>
              <a:rPr lang="ru-RU" dirty="0" smtClean="0"/>
              <a:t> для </a:t>
            </a:r>
            <a:r>
              <a:rPr lang="ru-RU" dirty="0" err="1" smtClean="0"/>
              <a:t>накопичення</a:t>
            </a:r>
            <a:r>
              <a:rPr lang="ru-RU" dirty="0" smtClean="0"/>
              <a:t> авансового платежу за квартиру (</a:t>
            </a:r>
            <a:r>
              <a:rPr lang="ru-RU" dirty="0" err="1" smtClean="0"/>
              <a:t>наприклад</a:t>
            </a:r>
            <a:r>
              <a:rPr lang="ru-RU" dirty="0" smtClean="0"/>
              <a:t>, до того часу, </a:t>
            </a:r>
            <a:r>
              <a:rPr lang="ru-RU" dirty="0" err="1" smtClean="0"/>
              <a:t>поки</a:t>
            </a:r>
            <a:r>
              <a:rPr lang="ru-RU" dirty="0" smtClean="0"/>
              <a:t> сума депозиту не </a:t>
            </a:r>
            <a:r>
              <a:rPr lang="ru-RU" dirty="0" err="1" smtClean="0"/>
              <a:t>дорівнюватиме</a:t>
            </a:r>
            <a:r>
              <a:rPr lang="ru-RU" dirty="0" smtClean="0"/>
              <a:t> 30%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квартири</a:t>
            </a:r>
            <a:r>
              <a:rPr lang="ru-RU" dirty="0" smtClean="0"/>
              <a:t>). </a:t>
            </a:r>
            <a:r>
              <a:rPr lang="ru-RU" dirty="0" err="1" smtClean="0"/>
              <a:t>Відповідно</a:t>
            </a:r>
            <a:r>
              <a:rPr lang="ru-RU" dirty="0" smtClean="0"/>
              <a:t>, вона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в банку кредит на </a:t>
            </a:r>
            <a:r>
              <a:rPr lang="ru-RU" dirty="0" err="1" smtClean="0"/>
              <a:t>залишок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квартири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квартира </a:t>
            </a:r>
            <a:r>
              <a:rPr lang="ru-RU" dirty="0" err="1" smtClean="0"/>
              <a:t>купуватиметься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Катерини</a:t>
            </a:r>
            <a:r>
              <a:rPr lang="ru-RU" dirty="0" smtClean="0"/>
              <a:t>, у банку </a:t>
            </a:r>
            <a:r>
              <a:rPr lang="ru-RU" dirty="0" err="1" smtClean="0"/>
              <a:t>можна</a:t>
            </a:r>
            <a:r>
              <a:rPr lang="ru-RU" dirty="0" smtClean="0"/>
              <a:t> буде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кредит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нижчу</a:t>
            </a:r>
            <a:r>
              <a:rPr lang="ru-RU" dirty="0" smtClean="0"/>
              <a:t> </a:t>
            </a:r>
            <a:r>
              <a:rPr lang="ru-RU" dirty="0" err="1" smtClean="0"/>
              <a:t>процентну</a:t>
            </a:r>
            <a:r>
              <a:rPr lang="ru-RU" dirty="0" smtClean="0"/>
              <a:t> ставку та/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коротший</a:t>
            </a:r>
            <a:r>
              <a:rPr lang="ru-RU" dirty="0" smtClean="0"/>
              <a:t> строк; 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заощаджувати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заробітку</a:t>
            </a:r>
            <a:r>
              <a:rPr lang="ru-RU" dirty="0" smtClean="0"/>
              <a:t> на </a:t>
            </a:r>
            <a:r>
              <a:rPr lang="ru-RU" dirty="0" err="1" smtClean="0"/>
              <a:t>банківському</a:t>
            </a:r>
            <a:r>
              <a:rPr lang="ru-RU" dirty="0" smtClean="0"/>
              <a:t> </a:t>
            </a:r>
            <a:r>
              <a:rPr lang="ru-RU" dirty="0" err="1" smtClean="0"/>
              <a:t>депозиті</a:t>
            </a:r>
            <a:r>
              <a:rPr lang="ru-RU" dirty="0" smtClean="0"/>
              <a:t> для </a:t>
            </a:r>
            <a:r>
              <a:rPr lang="ru-RU" dirty="0" err="1" smtClean="0"/>
              <a:t>накопичення</a:t>
            </a:r>
            <a:r>
              <a:rPr lang="ru-RU" dirty="0" smtClean="0"/>
              <a:t> авансового платежу за квартиру в </a:t>
            </a:r>
            <a:r>
              <a:rPr lang="ru-RU" dirty="0" err="1" smtClean="0"/>
              <a:t>нещодавно</a:t>
            </a:r>
            <a:r>
              <a:rPr lang="ru-RU" dirty="0" smtClean="0"/>
              <a:t> </a:t>
            </a:r>
            <a:r>
              <a:rPr lang="ru-RU" dirty="0" err="1" smtClean="0"/>
              <a:t>збудованому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до того часу, </a:t>
            </a:r>
            <a:r>
              <a:rPr lang="ru-RU" dirty="0" err="1" smtClean="0"/>
              <a:t>поки</a:t>
            </a:r>
            <a:r>
              <a:rPr lang="ru-RU" dirty="0" smtClean="0"/>
              <a:t> сума депозиту не </a:t>
            </a:r>
            <a:r>
              <a:rPr lang="ru-RU" dirty="0" err="1" smtClean="0"/>
              <a:t>дорівнюватиме</a:t>
            </a:r>
            <a:r>
              <a:rPr lang="ru-RU" dirty="0" smtClean="0"/>
              <a:t> 40%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квартири</a:t>
            </a:r>
            <a:r>
              <a:rPr lang="ru-RU" dirty="0" smtClean="0"/>
              <a:t>).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купити</a:t>
            </a:r>
            <a:r>
              <a:rPr lang="ru-RU" dirty="0" smtClean="0"/>
              <a:t> квартиру в </a:t>
            </a:r>
            <a:r>
              <a:rPr lang="ru-RU" dirty="0" err="1" smtClean="0"/>
              <a:t>забудовника</a:t>
            </a:r>
            <a:r>
              <a:rPr lang="ru-RU" dirty="0" smtClean="0"/>
              <a:t> з оплатою </a:t>
            </a:r>
            <a:r>
              <a:rPr lang="ru-RU" dirty="0" err="1" smtClean="0"/>
              <a:t>частинами</a:t>
            </a:r>
            <a:r>
              <a:rPr lang="ru-RU" dirty="0" smtClean="0"/>
              <a:t> (на </a:t>
            </a:r>
            <a:r>
              <a:rPr lang="ru-RU" dirty="0" err="1" smtClean="0"/>
              <a:t>виплат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«у </a:t>
            </a:r>
            <a:r>
              <a:rPr lang="ru-RU" dirty="0" err="1" smtClean="0"/>
              <a:t>розстрочку</a:t>
            </a:r>
            <a:r>
              <a:rPr lang="ru-RU" dirty="0" smtClean="0"/>
              <a:t>») без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процентів</a:t>
            </a:r>
            <a:r>
              <a:rPr lang="ru-RU" dirty="0" smtClean="0"/>
              <a:t>.</a:t>
            </a:r>
          </a:p>
          <a:p>
            <a:pPr algn="just"/>
            <a:endParaRPr lang="ru-RU" sz="1050" dirty="0" smtClean="0"/>
          </a:p>
          <a:p>
            <a:pPr algn="just"/>
            <a:r>
              <a:rPr lang="ru-RU" dirty="0" smtClean="0"/>
              <a:t>Катерина </a:t>
            </a:r>
            <a:r>
              <a:rPr lang="ru-RU" dirty="0" err="1" smtClean="0"/>
              <a:t>схиляється</a:t>
            </a:r>
            <a:r>
              <a:rPr lang="ru-RU" dirty="0" smtClean="0"/>
              <a:t> до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 err="1" smtClean="0"/>
              <a:t>варіанта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заощадження</a:t>
            </a:r>
            <a:r>
              <a:rPr lang="ru-RU" dirty="0" smtClean="0"/>
              <a:t>, вона готова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оренди</a:t>
            </a:r>
            <a:r>
              <a:rPr lang="ru-RU" dirty="0" smtClean="0"/>
              <a:t> </a:t>
            </a:r>
            <a:r>
              <a:rPr lang="ru-RU" dirty="0" err="1" smtClean="0"/>
              <a:t>житла</a:t>
            </a:r>
            <a:r>
              <a:rPr lang="ru-RU" dirty="0" smtClean="0"/>
              <a:t> та </a:t>
            </a:r>
            <a:r>
              <a:rPr lang="ru-RU" dirty="0" err="1" smtClean="0"/>
              <a:t>якийсь</a:t>
            </a:r>
            <a:r>
              <a:rPr lang="ru-RU" dirty="0" smtClean="0"/>
              <a:t> час </a:t>
            </a:r>
            <a:r>
              <a:rPr lang="ru-RU" dirty="0" err="1" smtClean="0"/>
              <a:t>жити</a:t>
            </a:r>
            <a:r>
              <a:rPr lang="ru-RU" dirty="0" smtClean="0"/>
              <a:t> </a:t>
            </a:r>
            <a:r>
              <a:rPr lang="ru-RU" dirty="0" err="1" smtClean="0"/>
              <a:t>спільно</a:t>
            </a:r>
            <a:r>
              <a:rPr lang="ru-RU" dirty="0" smtClean="0"/>
              <a:t> з батьками. Вона </a:t>
            </a:r>
            <a:r>
              <a:rPr lang="ru-RU" dirty="0" err="1" smtClean="0"/>
              <a:t>планує</a:t>
            </a:r>
            <a:r>
              <a:rPr lang="ru-RU" dirty="0" smtClean="0"/>
              <a:t> </a:t>
            </a:r>
            <a:r>
              <a:rPr lang="ru-RU" dirty="0" err="1" smtClean="0"/>
              <a:t>стежити</a:t>
            </a:r>
            <a:r>
              <a:rPr lang="ru-RU" dirty="0" smtClean="0"/>
              <a:t> за ринком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нерухомості</a:t>
            </a:r>
            <a:r>
              <a:rPr lang="ru-RU" dirty="0" smtClean="0"/>
              <a:t> та, за </a:t>
            </a:r>
            <a:r>
              <a:rPr lang="ru-RU" dirty="0" err="1" smtClean="0"/>
              <a:t>порадою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обрання</a:t>
            </a:r>
            <a:r>
              <a:rPr lang="ru-RU" dirty="0" smtClean="0"/>
              <a:t> </a:t>
            </a:r>
            <a:r>
              <a:rPr lang="ru-RU" dirty="0" err="1" smtClean="0"/>
              <a:t>новобудови</a:t>
            </a:r>
            <a:r>
              <a:rPr lang="ru-RU" dirty="0" smtClean="0"/>
              <a:t> </a:t>
            </a:r>
            <a:r>
              <a:rPr lang="ru-RU" dirty="0" err="1" smtClean="0"/>
              <a:t>проконсультуватися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знайомим</a:t>
            </a:r>
            <a:r>
              <a:rPr lang="ru-RU" dirty="0" smtClean="0"/>
              <a:t> юристом, як правильно </a:t>
            </a:r>
            <a:r>
              <a:rPr lang="ru-RU" dirty="0" err="1" smtClean="0"/>
              <a:t>оформити</a:t>
            </a:r>
            <a:r>
              <a:rPr lang="ru-RU" dirty="0" smtClean="0"/>
              <a:t> </a:t>
            </a:r>
            <a:r>
              <a:rPr lang="ru-RU" dirty="0" err="1" smtClean="0"/>
              <a:t>купівлю</a:t>
            </a:r>
            <a:r>
              <a:rPr lang="ru-RU" dirty="0" smtClean="0"/>
              <a:t> </a:t>
            </a:r>
            <a:r>
              <a:rPr lang="ru-RU" dirty="0" err="1" smtClean="0"/>
              <a:t>квартири</a:t>
            </a:r>
            <a:r>
              <a:rPr lang="ru-RU" dirty="0" smtClean="0"/>
              <a:t> на </a:t>
            </a:r>
            <a:r>
              <a:rPr lang="ru-RU" dirty="0" err="1" smtClean="0"/>
              <a:t>виплат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2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5164" y="1028344"/>
            <a:ext cx="78585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аспектів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сімейних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фінансів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фінансовим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плануванням</a:t>
            </a:r>
            <a:r>
              <a:rPr lang="ru-RU" sz="2000" dirty="0" smtClean="0"/>
              <a:t>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Його</a:t>
            </a:r>
            <a:r>
              <a:rPr lang="ru-RU" sz="2000" dirty="0" smtClean="0"/>
              <a:t> результатом є </a:t>
            </a:r>
            <a:r>
              <a:rPr lang="ru-RU" sz="2000" dirty="0" err="1" smtClean="0"/>
              <a:t>фінансовий</a:t>
            </a:r>
            <a:r>
              <a:rPr lang="ru-RU" sz="2000" dirty="0" smtClean="0"/>
              <a:t> план,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перелік</a:t>
            </a:r>
            <a:r>
              <a:rPr lang="ru-RU" sz="2000" dirty="0" smtClean="0"/>
              <a:t> </a:t>
            </a:r>
            <a:r>
              <a:rPr lang="ru-RU" sz="2000" dirty="0" err="1" smtClean="0"/>
              <a:t>дій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сім’ї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заробляння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витрачання</a:t>
            </a:r>
            <a:r>
              <a:rPr lang="ru-RU" sz="2000" dirty="0" smtClean="0"/>
              <a:t> грошей, </a:t>
            </a:r>
            <a:r>
              <a:rPr lang="ru-RU" sz="2000" dirty="0" err="1" smtClean="0"/>
              <a:t>користування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деталізує</a:t>
            </a:r>
            <a:r>
              <a:rPr lang="ru-RU" sz="2000" dirty="0" smtClean="0"/>
              <a:t>, у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накопичити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гроші</a:t>
            </a:r>
            <a:r>
              <a:rPr lang="ru-RU" sz="2000" dirty="0" smtClean="0"/>
              <a:t>, </a:t>
            </a:r>
            <a:r>
              <a:rPr lang="ru-RU" sz="2000" dirty="0" err="1" smtClean="0"/>
              <a:t>забезпечити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чистих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активів</a:t>
            </a:r>
            <a:r>
              <a:rPr lang="ru-RU" sz="2000" dirty="0" smtClean="0"/>
              <a:t>, </a:t>
            </a:r>
            <a:r>
              <a:rPr lang="ru-RU" sz="2000" dirty="0" err="1" smtClean="0"/>
              <a:t>убезпечити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сім’ї</a:t>
            </a:r>
            <a:r>
              <a:rPr lang="ru-RU" sz="2000" dirty="0" smtClean="0"/>
              <a:t> в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непередбачуваних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надзвичайних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ситуацій</a:t>
            </a:r>
            <a:r>
              <a:rPr lang="ru-RU" sz="2000" dirty="0" smtClean="0"/>
              <a:t>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err="1" smtClean="0">
                <a:solidFill>
                  <a:srgbClr val="FF0000"/>
                </a:solidFill>
              </a:rPr>
              <a:t>Фінансовий</a:t>
            </a:r>
            <a:r>
              <a:rPr lang="ru-RU" sz="2000" b="1" dirty="0" smtClean="0">
                <a:solidFill>
                  <a:srgbClr val="FF0000"/>
                </a:solidFill>
              </a:rPr>
              <a:t> план </a:t>
            </a:r>
            <a:r>
              <a:rPr lang="ru-RU" sz="2000" dirty="0" smtClean="0"/>
              <a:t>є </a:t>
            </a:r>
            <a:r>
              <a:rPr lang="ru-RU" sz="2000" dirty="0" err="1" smtClean="0"/>
              <a:t>відображенням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маршрутним</a:t>
            </a:r>
            <a:r>
              <a:rPr lang="ru-RU" sz="2000" dirty="0" smtClean="0"/>
              <a:t> листом до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віддалених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часі</a:t>
            </a:r>
            <a:r>
              <a:rPr lang="ru-RU" sz="2000" dirty="0" smtClean="0"/>
              <a:t>,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" y="2054087"/>
            <a:ext cx="3275079" cy="236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6705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1853</Words>
  <Application>Microsoft Office PowerPoint</Application>
  <PresentationFormat>Широкоэкранный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Фінансове планування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планування</dc:title>
  <dc:creator>Inna</dc:creator>
  <cp:lastModifiedBy>Inna</cp:lastModifiedBy>
  <cp:revision>7</cp:revision>
  <dcterms:created xsi:type="dcterms:W3CDTF">2023-02-28T19:29:07Z</dcterms:created>
  <dcterms:modified xsi:type="dcterms:W3CDTF">2023-03-08T10:04:17Z</dcterms:modified>
</cp:coreProperties>
</file>