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09" r:id="rId3"/>
    <p:sldId id="290" r:id="rId4"/>
    <p:sldId id="291" r:id="rId5"/>
    <p:sldId id="295" r:id="rId6"/>
    <p:sldId id="296" r:id="rId7"/>
    <p:sldId id="297" r:id="rId8"/>
    <p:sldId id="310" r:id="rId9"/>
    <p:sldId id="298" r:id="rId10"/>
    <p:sldId id="299" r:id="rId11"/>
    <p:sldId id="289" r:id="rId12"/>
    <p:sldId id="311" r:id="rId13"/>
    <p:sldId id="300" r:id="rId14"/>
    <p:sldId id="301" r:id="rId15"/>
    <p:sldId id="302" r:id="rId16"/>
    <p:sldId id="303" r:id="rId17"/>
    <p:sldId id="292" r:id="rId18"/>
    <p:sldId id="294" r:id="rId19"/>
    <p:sldId id="293" r:id="rId20"/>
  </p:sldIdLst>
  <p:sldSz cx="9144000" cy="6858000" type="screen4x3"/>
  <p:notesSz cx="67421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9E2E"/>
    <a:srgbClr val="FFFF99"/>
    <a:srgbClr val="66FF99"/>
    <a:srgbClr val="66FF66"/>
    <a:srgbClr val="007434"/>
    <a:srgbClr val="007A37"/>
    <a:srgbClr val="129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AA8D4-3174-4C10-997F-8D6BD23F1223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6B132-60C4-4F99-8DEC-752A1C7E5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3536E-CA2D-4D21-AB24-53AAE6B331AE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CC1C7-1E8E-42C2-8AF6-05E75F9809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12736-D04F-45C9-ACD0-033B2CD116B6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9A338-5C0F-4214-BB18-14AF2EA6C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ADE50-5636-4E88-A273-ECCFBEA1AC73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3444E-4D1C-4B4D-B6D3-D5FBFCD79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D886D-6D4F-477D-9077-BF9B7BBFAA52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A8824-A41B-4AC7-8D83-5E30903DF7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76FC9-AAD9-4D63-8872-E809333F0A09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B40A9-3FA2-4502-AA0E-4B7017854D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BF45A-6E90-4753-9661-53AEC5824FBC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37DBA-2AC7-41A7-BD56-CA244FCD7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0F0BE-FF2A-4D8F-91E6-5B0C915CDA4F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5F23F-F81B-4CB2-86E2-B7EA27958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3CAE9-5170-4C1A-9B3C-0EA619A7C4B9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91A93-7904-4955-B318-BD2803A40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C1084-F0F1-4915-90AF-40796A5D08AE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87C02-AE70-462E-8A2C-EC0AC2BC91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969BF-DF59-4D63-88A1-24689357E4B2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2624D-1008-4BAF-A96C-6612112640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C91810B-B985-436D-8786-6215AB9FD1C7}" type="datetimeFigureOut">
              <a:rPr lang="ru-RU"/>
              <a:pPr>
                <a:defRPr/>
              </a:pPr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4943E7-F30B-423F-A9F4-4215F7D66C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jpg"/><Relationship Id="rId4" Type="http://schemas.openxmlformats.org/officeDocument/2006/relationships/image" Target="../media/image31.jpg"/><Relationship Id="rId9" Type="http://schemas.openxmlformats.org/officeDocument/2006/relationships/image" Target="../media/image36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dragon-capital.com/ru/chastnym.html" TargetMode="External"/><Relationship Id="rId13" Type="http://schemas.openxmlformats.org/officeDocument/2006/relationships/hyperlink" Target="http://www.ux.ua/ua/member.aspx?firm=FKSKT" TargetMode="External"/><Relationship Id="rId18" Type="http://schemas.openxmlformats.org/officeDocument/2006/relationships/hyperlink" Target="http://www.kinto.com/rus/itrade.html" TargetMode="External"/><Relationship Id="rId3" Type="http://schemas.openxmlformats.org/officeDocument/2006/relationships/hyperlink" Target="http://www.ux.ua/ua/member.aspx?firm=ALCAP" TargetMode="External"/><Relationship Id="rId21" Type="http://schemas.openxmlformats.org/officeDocument/2006/relationships/hyperlink" Target="http://www.ux.ua/ua/member.aspx?firm=ONLIN" TargetMode="External"/><Relationship Id="rId7" Type="http://schemas.openxmlformats.org/officeDocument/2006/relationships/hyperlink" Target="http://www.ux.ua/ua/member.aspx?firm=DRAGN" TargetMode="External"/><Relationship Id="rId12" Type="http://schemas.openxmlformats.org/officeDocument/2006/relationships/hyperlink" Target="http://www.nettrader.ua/" TargetMode="External"/><Relationship Id="rId17" Type="http://schemas.openxmlformats.org/officeDocument/2006/relationships/hyperlink" Target="http://www.ux.ua/ua/member.aspx?firm=KINTL" TargetMode="External"/><Relationship Id="rId2" Type="http://schemas.openxmlformats.org/officeDocument/2006/relationships/hyperlink" Target="http://www.ux.ua/ua/members.aspx?online=1" TargetMode="External"/><Relationship Id="rId16" Type="http://schemas.openxmlformats.org/officeDocument/2006/relationships/hyperlink" Target="http://i-nvest.net/services_traiding.html" TargetMode="External"/><Relationship Id="rId20" Type="http://schemas.openxmlformats.org/officeDocument/2006/relationships/hyperlink" Target="http://www.navigator-invest.com.ua/index.php?option=com_content&amp;view=article&amp;id=30&amp;Itemid=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rtcapital.ua/intrade" TargetMode="External"/><Relationship Id="rId11" Type="http://schemas.openxmlformats.org/officeDocument/2006/relationships/hyperlink" Target="http://www.ux.ua/ua/member.aspx?firm=FINUA" TargetMode="External"/><Relationship Id="rId24" Type="http://schemas.openxmlformats.org/officeDocument/2006/relationships/hyperlink" Target="http://www.univer.ua/" TargetMode="External"/><Relationship Id="rId5" Type="http://schemas.openxmlformats.org/officeDocument/2006/relationships/hyperlink" Target="http://www.ux.ua/ua/member.aspx?firm=ARTCP" TargetMode="External"/><Relationship Id="rId15" Type="http://schemas.openxmlformats.org/officeDocument/2006/relationships/hyperlink" Target="http://www.ux.ua/ua/member.aspx?firm=INVST" TargetMode="External"/><Relationship Id="rId23" Type="http://schemas.openxmlformats.org/officeDocument/2006/relationships/hyperlink" Target="http://www.ux.ua/ua/member.aspx?firm=UNIKA" TargetMode="External"/><Relationship Id="rId10" Type="http://schemas.openxmlformats.org/officeDocument/2006/relationships/hyperlink" Target="http://www.eavextrade.com.ua/" TargetMode="External"/><Relationship Id="rId19" Type="http://schemas.openxmlformats.org/officeDocument/2006/relationships/hyperlink" Target="http://www.ux.ua/ua/member.aspx?firm=NAVIN" TargetMode="External"/><Relationship Id="rId4" Type="http://schemas.openxmlformats.org/officeDocument/2006/relationships/hyperlink" Target="http://www.altana-capital.com/a-trade" TargetMode="External"/><Relationship Id="rId9" Type="http://schemas.openxmlformats.org/officeDocument/2006/relationships/hyperlink" Target="http://www.ux.ua/ua/member.aspx?firm=EAVEX" TargetMode="External"/><Relationship Id="rId14" Type="http://schemas.openxmlformats.org/officeDocument/2006/relationships/hyperlink" Target="http://www.sokrat.com.ua/ru/private/index_ifg/itrading/" TargetMode="External"/><Relationship Id="rId22" Type="http://schemas.openxmlformats.org/officeDocument/2006/relationships/hyperlink" Target="http://www.onlinecapital.kiev.ua/?mid=11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24085" y="647147"/>
            <a:ext cx="8640763" cy="973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dirty="0"/>
              <a:t>ІНВЕСТОРИ</a:t>
            </a:r>
            <a:r>
              <a:rPr lang="uk-UA" sz="2500" dirty="0"/>
              <a:t> – фізичні і юридичні особи, які вкладають кошти  у цінні папери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4085" y="1761840"/>
            <a:ext cx="8640763" cy="12723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b="1" dirty="0"/>
              <a:t>ЕМІТЕНТИ</a:t>
            </a:r>
            <a:r>
              <a:rPr lang="uk-UA" sz="2500" dirty="0"/>
              <a:t> – юридичні та фізичні особи, які від свого імені випускають цінні папери і </a:t>
            </a:r>
            <a:r>
              <a:rPr lang="uk-UA" sz="2500" dirty="0" err="1"/>
              <a:t>зобов</a:t>
            </a:r>
            <a:r>
              <a:rPr lang="en-US" sz="2500" dirty="0"/>
              <a:t>’</a:t>
            </a:r>
            <a:r>
              <a:rPr lang="uk-UA" sz="2500" dirty="0" err="1"/>
              <a:t>язуються</a:t>
            </a:r>
            <a:r>
              <a:rPr lang="uk-UA" sz="2500" dirty="0"/>
              <a:t> виконувати </a:t>
            </a:r>
            <a:r>
              <a:rPr lang="uk-UA" sz="2500" dirty="0" err="1"/>
              <a:t>обов</a:t>
            </a:r>
            <a:r>
              <a:rPr lang="en-US" sz="2500" dirty="0"/>
              <a:t>’</a:t>
            </a:r>
            <a:r>
              <a:rPr lang="uk-UA" sz="2500" dirty="0" err="1"/>
              <a:t>язки</a:t>
            </a:r>
            <a:r>
              <a:rPr lang="uk-UA" sz="2500" dirty="0"/>
              <a:t>, що випливають з умов їхнього випуску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4085" y="44624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УЧАСНИКИ БІРЖІ</a:t>
            </a:r>
            <a:endParaRPr lang="en-US" sz="2400" b="1" dirty="0">
              <a:ln w="17780" cmpd="sng">
                <a:noFill/>
                <a:prstDash val="solid"/>
                <a:miter lim="800000"/>
              </a:ln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00546" y="3035156"/>
            <a:ext cx="7689272" cy="57274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750" b="1" dirty="0">
                <a:solidFill>
                  <a:schemeClr val="accent4">
                    <a:lumMod val="50000"/>
                  </a:schemeClr>
                </a:solidFill>
              </a:rPr>
              <a:t>Фінансові посередники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4085" y="3523124"/>
            <a:ext cx="8640763" cy="9381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500" b="1" u="sng" dirty="0"/>
              <a:t>Брокер</a:t>
            </a:r>
            <a:r>
              <a:rPr lang="uk-UA" sz="2500" dirty="0"/>
              <a:t> – посередник, який діє за дорученням і за рахунок клієнта, одержуючи за посередництво комісійні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4085" y="4576183"/>
            <a:ext cx="8640763" cy="10349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500" b="1" u="sng" dirty="0"/>
              <a:t>Дилер</a:t>
            </a:r>
            <a:r>
              <a:rPr lang="uk-UA" sz="2500" dirty="0"/>
              <a:t> -  посередник, який здійснює операції з купівлі-продажу цінних паперів від свого імені і за власний рахунок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00546" y="5674651"/>
            <a:ext cx="7689272" cy="572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ТРЕЙДЕР (</a:t>
            </a:r>
            <a:r>
              <a:rPr lang="en-US" sz="28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TRADER</a:t>
            </a:r>
            <a:r>
              <a:rPr lang="uk-UA" sz="2800" b="1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) – учасник біржової торгівлі</a:t>
            </a:r>
          </a:p>
        </p:txBody>
      </p:sp>
    </p:spTree>
    <p:extLst>
      <p:ext uri="{BB962C8B-B14F-4D97-AF65-F5344CB8AC3E}">
        <p14:creationId xmlns:p14="http://schemas.microsoft.com/office/powerpoint/2010/main" val="20344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ЯПОНСЬКІ СВІЧКИ (</a:t>
            </a:r>
            <a:r>
              <a:rPr lang="en-US" sz="2400" b="1" dirty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Japanese candles</a:t>
            </a: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55" y="944890"/>
            <a:ext cx="3414529" cy="2907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" y="4298260"/>
            <a:ext cx="4477240" cy="16456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4435" t="19603" r="15181" b="17898"/>
          <a:stretch/>
        </p:blipFill>
        <p:spPr>
          <a:xfrm>
            <a:off x="4701325" y="944890"/>
            <a:ext cx="4288906" cy="21412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991" y="3379944"/>
            <a:ext cx="3954959" cy="2797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51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566" y="76607"/>
            <a:ext cx="8973930" cy="830997"/>
          </a:xfrm>
          <a:prstGeom prst="rect">
            <a:avLst/>
          </a:prstGeom>
          <a:solidFill>
            <a:srgbClr val="CC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en-US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UX – </a:t>
            </a: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індекс українських акцій, що розраховується на цінах</a:t>
            </a:r>
            <a:r>
              <a:rPr lang="en-US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 6 </a:t>
            </a: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акцій «блакитних фішок України»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5583274"/>
            <a:ext cx="1512168" cy="1148996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218978"/>
              </p:ext>
            </p:extLst>
          </p:nvPr>
        </p:nvGraphicFramePr>
        <p:xfrm>
          <a:off x="102431" y="1052736"/>
          <a:ext cx="8894199" cy="2809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7727">
                  <a:extLst>
                    <a:ext uri="{9D8B030D-6E8A-4147-A177-3AD203B41FA5}">
                      <a16:colId xmlns:a16="http://schemas.microsoft.com/office/drawing/2014/main" val="693654908"/>
                    </a:ext>
                  </a:extLst>
                </a:gridCol>
                <a:gridCol w="3677110">
                  <a:extLst>
                    <a:ext uri="{9D8B030D-6E8A-4147-A177-3AD203B41FA5}">
                      <a16:colId xmlns:a16="http://schemas.microsoft.com/office/drawing/2014/main" val="1282137130"/>
                    </a:ext>
                  </a:extLst>
                </a:gridCol>
                <a:gridCol w="1764260">
                  <a:extLst>
                    <a:ext uri="{9D8B030D-6E8A-4147-A177-3AD203B41FA5}">
                      <a16:colId xmlns:a16="http://schemas.microsoft.com/office/drawing/2014/main" val="1382717242"/>
                    </a:ext>
                  </a:extLst>
                </a:gridCol>
                <a:gridCol w="1337745">
                  <a:extLst>
                    <a:ext uri="{9D8B030D-6E8A-4147-A177-3AD203B41FA5}">
                      <a16:colId xmlns:a16="http://schemas.microsoft.com/office/drawing/2014/main" val="1669554171"/>
                    </a:ext>
                  </a:extLst>
                </a:gridCol>
                <a:gridCol w="1247357">
                  <a:extLst>
                    <a:ext uri="{9D8B030D-6E8A-4147-A177-3AD203B41FA5}">
                      <a16:colId xmlns:a16="http://schemas.microsoft.com/office/drawing/2014/main" val="2976901173"/>
                    </a:ext>
                  </a:extLst>
                </a:gridCol>
              </a:tblGrid>
              <a:tr h="908749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effectLst/>
                        </a:rPr>
                        <a:t>Код</a:t>
                      </a:r>
                      <a:endParaRPr lang="ru-RU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 err="1">
                          <a:effectLst/>
                        </a:rPr>
                        <a:t>Назва</a:t>
                      </a:r>
                      <a:endParaRPr lang="ru-RU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 err="1">
                          <a:effectLst/>
                        </a:rPr>
                        <a:t>Кількість</a:t>
                      </a:r>
                      <a:r>
                        <a:rPr lang="ru-RU" sz="2000" b="1" u="none" strike="noStrike" dirty="0">
                          <a:effectLst/>
                        </a:rPr>
                        <a:t> </a:t>
                      </a:r>
                      <a:r>
                        <a:rPr lang="ru-RU" sz="2000" b="1" u="none" strike="noStrike" dirty="0" err="1">
                          <a:effectLst/>
                        </a:rPr>
                        <a:t>акцій</a:t>
                      </a:r>
                      <a:r>
                        <a:rPr lang="ru-RU" sz="2000" b="1" u="none" strike="noStrike" dirty="0">
                          <a:effectLst/>
                        </a:rPr>
                        <a:t> в </a:t>
                      </a:r>
                      <a:r>
                        <a:rPr lang="ru-RU" sz="2000" b="1" u="none" strike="noStrike" dirty="0" err="1">
                          <a:effectLst/>
                        </a:rPr>
                        <a:t>обігу</a:t>
                      </a:r>
                      <a:endParaRPr lang="ru-RU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 smtClean="0">
                          <a:effectLst/>
                        </a:rPr>
                        <a:t>free-float </a:t>
                      </a:r>
                      <a:r>
                        <a:rPr lang="en-US" sz="2000" b="1" u="none" strike="noStrike" dirty="0">
                          <a:effectLst/>
                        </a:rPr>
                        <a:t>(Wi)</a:t>
                      </a:r>
                      <a:endParaRPr lang="en-US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strike="noStrike" dirty="0">
                          <a:effectLst/>
                        </a:rPr>
                        <a:t>Вага </a:t>
                      </a:r>
                      <a:r>
                        <a:rPr lang="ru-RU" sz="2000" b="1" u="none" strike="noStrike" dirty="0" err="1">
                          <a:effectLst/>
                        </a:rPr>
                        <a:t>акцій</a:t>
                      </a:r>
                      <a:r>
                        <a:rPr lang="ru-RU" sz="2000" b="1" u="none" strike="noStrike" dirty="0">
                          <a:effectLst/>
                        </a:rPr>
                        <a:t> станом на 30.11.2018</a:t>
                      </a:r>
                      <a:endParaRPr lang="ru-RU" sz="2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4563290"/>
                  </a:ext>
                </a:extLst>
              </a:tr>
              <a:tr h="3029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BAVL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effectLst/>
                        </a:rPr>
                        <a:t>Райффайзен</a:t>
                      </a:r>
                      <a:r>
                        <a:rPr lang="ru-RU" sz="2000" u="none" strike="noStrike" dirty="0">
                          <a:effectLst/>
                        </a:rPr>
                        <a:t> Банк Аваль, аз</a:t>
                      </a:r>
                      <a:endParaRPr lang="ru-RU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61 495 162 580</a:t>
                      </a:r>
                      <a:endParaRPr lang="ru-RU" sz="2000" b="0" i="0" u="none" strike="noStrike" dirty="0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>
                          <a:effectLst/>
                        </a:rPr>
                        <a:t>2,0%</a:t>
                      </a:r>
                      <a:endParaRPr lang="ru-RU" sz="2000" b="0" i="0" u="none" strike="noStrike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>
                          <a:effectLst/>
                        </a:rPr>
                        <a:t>16,98%</a:t>
                      </a:r>
                      <a:endParaRPr lang="ru-RU" sz="2000" b="0" i="0" u="none" strike="noStrike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0602170"/>
                  </a:ext>
                </a:extLst>
              </a:tr>
              <a:tr h="3029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CEEN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effectLst/>
                        </a:rPr>
                        <a:t>Центренерго</a:t>
                      </a:r>
                      <a:r>
                        <a:rPr lang="ru-RU" sz="2000" u="none" strike="noStrike" dirty="0">
                          <a:effectLst/>
                        </a:rPr>
                        <a:t>, аз</a:t>
                      </a:r>
                      <a:endParaRPr lang="ru-RU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369 407 108</a:t>
                      </a:r>
                      <a:endParaRPr lang="ru-RU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>
                          <a:effectLst/>
                        </a:rPr>
                        <a:t>22,0%</a:t>
                      </a:r>
                      <a:endParaRPr lang="ru-RU" sz="2000" b="0" i="0" u="none" strike="noStrike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>
                          <a:effectLst/>
                        </a:rPr>
                        <a:t>25,00%</a:t>
                      </a:r>
                      <a:endParaRPr lang="ru-RU" sz="2000" b="0" i="0" u="none" strike="noStrike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7087687"/>
                  </a:ext>
                </a:extLst>
              </a:tr>
              <a:tr h="3029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DOEN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effectLst/>
                        </a:rPr>
                        <a:t>Донбасенерго</a:t>
                      </a:r>
                      <a:r>
                        <a:rPr lang="ru-RU" sz="2000" u="none" strike="noStrike" dirty="0">
                          <a:effectLst/>
                        </a:rPr>
                        <a:t>, аз</a:t>
                      </a:r>
                      <a:endParaRPr lang="ru-RU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23 644 301</a:t>
                      </a:r>
                      <a:endParaRPr lang="ru-RU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>
                          <a:effectLst/>
                        </a:rPr>
                        <a:t>14,0%</a:t>
                      </a:r>
                      <a:endParaRPr lang="ru-RU" sz="2000" b="0" i="0" u="none" strike="noStrike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>
                          <a:effectLst/>
                        </a:rPr>
                        <a:t>4,83%</a:t>
                      </a:r>
                      <a:endParaRPr lang="ru-RU" sz="2000" b="0" i="0" u="none" strike="noStrike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06926163"/>
                  </a:ext>
                </a:extLst>
              </a:tr>
              <a:tr h="3029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MSICH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Мотор </a:t>
                      </a:r>
                      <a:r>
                        <a:rPr lang="ru-RU" sz="2000" u="none" strike="noStrike" dirty="0" err="1">
                          <a:effectLst/>
                        </a:rPr>
                        <a:t>Січ</a:t>
                      </a:r>
                      <a:r>
                        <a:rPr lang="ru-RU" sz="2000" u="none" strike="noStrike" dirty="0">
                          <a:effectLst/>
                        </a:rPr>
                        <a:t>, аз</a:t>
                      </a:r>
                      <a:endParaRPr lang="ru-RU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2 077 990</a:t>
                      </a:r>
                      <a:endParaRPr lang="ru-RU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>
                          <a:effectLst/>
                        </a:rPr>
                        <a:t>20,5%</a:t>
                      </a:r>
                      <a:endParaRPr lang="ru-RU" sz="2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>
                          <a:effectLst/>
                        </a:rPr>
                        <a:t>25,00%</a:t>
                      </a:r>
                      <a:endParaRPr lang="ru-RU" sz="2000" b="0" i="0" u="none" strike="noStrike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2700881"/>
                  </a:ext>
                </a:extLst>
              </a:tr>
              <a:tr h="30291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</a:rPr>
                        <a:t>TATM</a:t>
                      </a:r>
                      <a:endParaRPr lang="en-US" sz="2000" b="0" i="0" u="none" strike="noStrike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u="none" strike="noStrike" dirty="0" err="1">
                          <a:effectLst/>
                        </a:rPr>
                        <a:t>Турбоатом</a:t>
                      </a:r>
                      <a:r>
                        <a:rPr lang="ru-RU" sz="2000" u="none" strike="noStrike" dirty="0">
                          <a:effectLst/>
                        </a:rPr>
                        <a:t>, аз</a:t>
                      </a:r>
                      <a:endParaRPr lang="ru-RU" sz="2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>
                          <a:effectLst/>
                        </a:rPr>
                        <a:t>422 496 520 </a:t>
                      </a:r>
                      <a:endParaRPr lang="ru-RU" sz="2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>
                          <a:effectLst/>
                        </a:rPr>
                        <a:t>3,5% </a:t>
                      </a:r>
                      <a:endParaRPr lang="ru-RU" sz="2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>
                          <a:effectLst/>
                        </a:rPr>
                        <a:t>8,13%</a:t>
                      </a:r>
                      <a:endParaRPr lang="ru-RU" sz="2000" b="0" i="0" u="none" strike="noStrike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660973"/>
                  </a:ext>
                </a:extLst>
              </a:tr>
              <a:tr h="30291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</a:rPr>
                        <a:t>UNAF</a:t>
                      </a:r>
                      <a:endParaRPr lang="en-US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err="1">
                          <a:effectLst/>
                        </a:rPr>
                        <a:t>Укрнафта</a:t>
                      </a:r>
                      <a:r>
                        <a:rPr lang="ru-RU" sz="2000" u="none" strike="noStrike" dirty="0">
                          <a:effectLst/>
                        </a:rPr>
                        <a:t>, аз</a:t>
                      </a:r>
                      <a:endParaRPr lang="ru-RU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54 228 510</a:t>
                      </a:r>
                      <a:endParaRPr lang="ru-RU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>
                          <a:effectLst/>
                        </a:rPr>
                        <a:t>7,0%</a:t>
                      </a:r>
                      <a:endParaRPr lang="ru-RU" sz="2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u="none" strike="noStrike" dirty="0">
                          <a:effectLst/>
                        </a:rPr>
                        <a:t>20,06%</a:t>
                      </a:r>
                      <a:endParaRPr lang="ru-RU" sz="2000" b="0" i="0" u="none" strike="noStrike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197324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923928" y="4493244"/>
            <a:ext cx="5580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FF0000"/>
                </a:solidFill>
              </a:rPr>
              <a:t>Список </a:t>
            </a:r>
            <a:r>
              <a:rPr lang="ru-RU" b="1" u="sng" dirty="0" err="1">
                <a:solidFill>
                  <a:srgbClr val="FF0000"/>
                </a:solidFill>
              </a:rPr>
              <a:t>кандидатів</a:t>
            </a:r>
            <a:r>
              <a:rPr lang="ru-RU" b="1" u="sng" dirty="0">
                <a:solidFill>
                  <a:srgbClr val="FF0000"/>
                </a:solidFill>
              </a:rPr>
              <a:t> на </a:t>
            </a:r>
            <a:r>
              <a:rPr lang="ru-RU" b="1" u="sng" dirty="0" err="1">
                <a:solidFill>
                  <a:srgbClr val="FF0000"/>
                </a:solidFill>
              </a:rPr>
              <a:t>включення</a:t>
            </a:r>
            <a:r>
              <a:rPr lang="ru-RU" b="1" u="sng" dirty="0">
                <a:solidFill>
                  <a:srgbClr val="FF0000"/>
                </a:solidFill>
              </a:rPr>
              <a:t>:	</a:t>
            </a:r>
          </a:p>
          <a:p>
            <a:r>
              <a:rPr lang="ru-RU" dirty="0"/>
              <a:t>MHPC	MHP S.A</a:t>
            </a:r>
          </a:p>
          <a:p>
            <a:r>
              <a:rPr lang="ru-RU" dirty="0"/>
              <a:t>UTLM	</a:t>
            </a:r>
            <a:r>
              <a:rPr lang="ru-RU" dirty="0" err="1"/>
              <a:t>Укртелеком</a:t>
            </a:r>
            <a:r>
              <a:rPr lang="ru-RU" dirty="0"/>
              <a:t>, аз</a:t>
            </a:r>
          </a:p>
          <a:p>
            <a:r>
              <a:rPr lang="ru-RU" dirty="0"/>
              <a:t>KVBZ	</a:t>
            </a:r>
            <a:r>
              <a:rPr lang="ru-RU" dirty="0" err="1"/>
              <a:t>Крюківський</a:t>
            </a:r>
            <a:r>
              <a:rPr lang="ru-RU" dirty="0"/>
              <a:t> </a:t>
            </a:r>
            <a:r>
              <a:rPr lang="ru-RU" dirty="0" err="1"/>
              <a:t>вагонобудівний</a:t>
            </a:r>
            <a:r>
              <a:rPr lang="ru-RU" dirty="0"/>
              <a:t> завод, аз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02" b="32687"/>
          <a:stretch/>
        </p:blipFill>
        <p:spPr>
          <a:xfrm>
            <a:off x="102431" y="4042023"/>
            <a:ext cx="2237321" cy="5074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740" y="5682584"/>
            <a:ext cx="1669156" cy="94393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76" b="27912"/>
          <a:stretch/>
        </p:blipFill>
        <p:spPr>
          <a:xfrm>
            <a:off x="1281161" y="4665434"/>
            <a:ext cx="2117182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4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80728"/>
            <a:ext cx="879452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88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566" y="76607"/>
            <a:ext cx="8973930" cy="830997"/>
          </a:xfrm>
          <a:prstGeom prst="rect">
            <a:avLst/>
          </a:prstGeom>
          <a:solidFill>
            <a:srgbClr val="CC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en-US" sz="2400" b="1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UXagro</a:t>
            </a:r>
            <a:r>
              <a:rPr lang="en-US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 – </a:t>
            </a: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індекс українських акцій</a:t>
            </a:r>
            <a:r>
              <a:rPr lang="en-US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 </a:t>
            </a: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аграрних компаній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62566" y="998959"/>
          <a:ext cx="8973930" cy="26711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9388">
                  <a:extLst>
                    <a:ext uri="{9D8B030D-6E8A-4147-A177-3AD203B41FA5}">
                      <a16:colId xmlns:a16="http://schemas.microsoft.com/office/drawing/2014/main" val="3023264576"/>
                    </a:ext>
                  </a:extLst>
                </a:gridCol>
                <a:gridCol w="3779904">
                  <a:extLst>
                    <a:ext uri="{9D8B030D-6E8A-4147-A177-3AD203B41FA5}">
                      <a16:colId xmlns:a16="http://schemas.microsoft.com/office/drawing/2014/main" val="4217913638"/>
                    </a:ext>
                  </a:extLst>
                </a:gridCol>
                <a:gridCol w="2441179">
                  <a:extLst>
                    <a:ext uri="{9D8B030D-6E8A-4147-A177-3AD203B41FA5}">
                      <a16:colId xmlns:a16="http://schemas.microsoft.com/office/drawing/2014/main" val="2640387924"/>
                    </a:ext>
                  </a:extLst>
                </a:gridCol>
                <a:gridCol w="681115">
                  <a:extLst>
                    <a:ext uri="{9D8B030D-6E8A-4147-A177-3AD203B41FA5}">
                      <a16:colId xmlns:a16="http://schemas.microsoft.com/office/drawing/2014/main" val="1772020149"/>
                    </a:ext>
                  </a:extLst>
                </a:gridCol>
                <a:gridCol w="922344">
                  <a:extLst>
                    <a:ext uri="{9D8B030D-6E8A-4147-A177-3AD203B41FA5}">
                      <a16:colId xmlns:a16="http://schemas.microsoft.com/office/drawing/2014/main" val="3386689992"/>
                    </a:ext>
                  </a:extLst>
                </a:gridCol>
              </a:tblGrid>
              <a:tr h="8575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Код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 err="1">
                          <a:effectLst/>
                          <a:latin typeface="Bookman Old Style" panose="02050604050505020204" pitchFamily="18" charset="0"/>
                        </a:rPr>
                        <a:t>Назва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 err="1">
                          <a:effectLst/>
                          <a:latin typeface="Bookman Old Style" panose="02050604050505020204" pitchFamily="18" charset="0"/>
                        </a:rPr>
                        <a:t>Кількість</a:t>
                      </a:r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1700" u="none" strike="noStrike" dirty="0" err="1">
                          <a:effectLst/>
                          <a:latin typeface="Bookman Old Style" panose="02050604050505020204" pitchFamily="18" charset="0"/>
                        </a:rPr>
                        <a:t>випущених</a:t>
                      </a:r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1700" u="none" strike="noStrike" dirty="0" err="1" smtClean="0">
                          <a:effectLst/>
                          <a:latin typeface="Bookman Old Style" panose="02050604050505020204" pitchFamily="18" charset="0"/>
                        </a:rPr>
                        <a:t>акцій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u="none" strike="noStrike" dirty="0">
                          <a:effectLst/>
                          <a:latin typeface="Bookman Old Style" panose="02050604050505020204" pitchFamily="18" charset="0"/>
                        </a:rPr>
                        <a:t> free-float (Wi)</a:t>
                      </a:r>
                      <a:endParaRPr lang="en-US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Вага </a:t>
                      </a:r>
                      <a:r>
                        <a:rPr lang="ru-RU" sz="1700" u="none" strike="noStrike" dirty="0" err="1">
                          <a:effectLst/>
                          <a:latin typeface="Bookman Old Style" panose="02050604050505020204" pitchFamily="18" charset="0"/>
                        </a:rPr>
                        <a:t>акцій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8437927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AST</a:t>
                      </a:r>
                      <a:endParaRPr lang="en-US" sz="17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kern="1200" dirty="0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Астарта-</a:t>
                      </a:r>
                      <a:r>
                        <a:rPr lang="ru-RU" sz="17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Bookman Old Style" panose="02050604050505020204" pitchFamily="18" charset="0"/>
                          <a:ea typeface="+mn-ea"/>
                          <a:cs typeface="+mn-cs"/>
                        </a:rPr>
                        <a:t>Київ</a:t>
                      </a:r>
                      <a:endParaRPr lang="en-US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25 000 </a:t>
                      </a:r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000 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37 %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25,00%</a:t>
                      </a:r>
                      <a:endParaRPr lang="ru-RU" sz="1700" b="0" i="0" u="none" strike="noStrike" dirty="0">
                        <a:solidFill>
                          <a:srgbClr val="262626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14935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AVGR</a:t>
                      </a:r>
                      <a:endParaRPr lang="en-US" sz="17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Авангард</a:t>
                      </a:r>
                      <a:endParaRPr lang="en-US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6 387 185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22 %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>
                          <a:effectLst/>
                          <a:latin typeface="Bookman Old Style" panose="02050604050505020204" pitchFamily="18" charset="0"/>
                        </a:rPr>
                        <a:t>6,58%</a:t>
                      </a:r>
                      <a:endParaRPr lang="ru-RU" sz="1700" b="0" i="0" u="none" strike="noStrike">
                        <a:solidFill>
                          <a:srgbClr val="262626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108717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IMC</a:t>
                      </a:r>
                      <a:endParaRPr lang="en-US" sz="1700" b="1" i="0" u="none" strike="noStrike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Індустріальна молочна компанія</a:t>
                      </a:r>
                      <a:endParaRPr lang="en-US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31 300 000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31 %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>
                          <a:effectLst/>
                          <a:latin typeface="Bookman Old Style" panose="02050604050505020204" pitchFamily="18" charset="0"/>
                        </a:rPr>
                        <a:t>5,07%</a:t>
                      </a:r>
                      <a:endParaRPr lang="ru-RU" sz="1700" b="0" i="0" u="none" strike="noStrike">
                        <a:solidFill>
                          <a:srgbClr val="262626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817429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KER</a:t>
                      </a:r>
                      <a:endParaRPr lang="en-US" sz="17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Кернел</a:t>
                      </a:r>
                      <a:endParaRPr lang="en-US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79 683 410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61 %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25,00%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21122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MHPC</a:t>
                      </a:r>
                      <a:endParaRPr lang="en-US" sz="17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Миронівський хлібопродукт</a:t>
                      </a:r>
                      <a:endParaRPr lang="en-US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110 777 </a:t>
                      </a:r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000 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34 %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25,00%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61656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MLK</a:t>
                      </a:r>
                      <a:endParaRPr lang="en-US" sz="17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700" u="none" strike="noStrike" dirty="0" err="1" smtClean="0">
                          <a:effectLst/>
                          <a:latin typeface="Bookman Old Style" panose="02050604050505020204" pitchFamily="18" charset="0"/>
                        </a:rPr>
                        <a:t>Мілкіленд</a:t>
                      </a:r>
                      <a:endParaRPr lang="en-US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31 250 000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21 %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0,90%</a:t>
                      </a:r>
                      <a:endParaRPr lang="ru-RU" sz="1700" b="0" i="0" u="none" strike="noStrike" dirty="0">
                        <a:solidFill>
                          <a:srgbClr val="262626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43773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700" b="1" u="none" strike="noStrike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Bookman Old Style" panose="02050604050505020204" pitchFamily="18" charset="0"/>
                        </a:rPr>
                        <a:t>OVO</a:t>
                      </a:r>
                      <a:endParaRPr lang="en-US" sz="1700" b="1" i="0" u="none" strike="noStrike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700" b="0" i="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Овостар</a:t>
                      </a:r>
                      <a:endParaRPr lang="en-US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6 000 000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29 %</a:t>
                      </a:r>
                      <a:endParaRPr lang="ru-RU" sz="1700" b="0" i="0" u="none" strike="noStrike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u="none" strike="noStrike" dirty="0">
                          <a:effectLst/>
                          <a:latin typeface="Bookman Old Style" panose="02050604050505020204" pitchFamily="18" charset="0"/>
                        </a:rPr>
                        <a:t>12,45%</a:t>
                      </a:r>
                      <a:endParaRPr lang="ru-RU" sz="1700" b="0" i="0" u="none" strike="noStrike" dirty="0">
                        <a:solidFill>
                          <a:srgbClr val="262626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35935"/>
                  </a:ext>
                </a:extLst>
              </a:tr>
            </a:tbl>
          </a:graphicData>
        </a:graphic>
      </p:graphicFrame>
      <p:pic>
        <p:nvPicPr>
          <p:cNvPr id="19" name="Picture 7" descr="top.mail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336" y="113044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 descr="http://r.i.ua/s?u41775&amp;p0&amp;n0.848297119140625&amp;c1&amp;d32&amp;w1280&amp;h1024&amp;rwww.ux.ua/a2505/%3Fnt%3D1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386" y="113044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7" descr="top.mail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336" y="113044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8" descr="http://r.i.ua/s?u41775&amp;p0&amp;n0.848297119140625&amp;c1&amp;d32&amp;w1280&amp;h1024&amp;rwww.ux.ua/a2505/%3Fnt%3D1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3386" y="1130445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6" y="3681114"/>
            <a:ext cx="1766234" cy="11354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090" y="3892625"/>
            <a:ext cx="1847850" cy="923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468" y="3681114"/>
            <a:ext cx="2440132" cy="11956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957" y="3681274"/>
            <a:ext cx="1992457" cy="157299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91" y="4816550"/>
            <a:ext cx="988517" cy="129330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926" y="4963635"/>
            <a:ext cx="2686395" cy="107455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796" y="5027287"/>
            <a:ext cx="1992457" cy="108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92"/>
          <a:stretch/>
        </p:blipFill>
        <p:spPr>
          <a:xfrm>
            <a:off x="406189" y="3200400"/>
            <a:ext cx="8286683" cy="29925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566" y="76607"/>
            <a:ext cx="8973930" cy="461665"/>
          </a:xfrm>
          <a:prstGeom prst="rect">
            <a:avLst/>
          </a:prstGeom>
          <a:solidFill>
            <a:srgbClr val="CC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ru-RU" sz="24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Лідери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 обороту за </a:t>
            </a:r>
            <a:r>
              <a:rPr lang="ru-RU" sz="24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період</a:t>
            </a:r>
            <a:r>
              <a:rPr lang="ru-RU" sz="2400" b="1" dirty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 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(</a:t>
            </a: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11-15 червня 2018</a:t>
            </a:r>
            <a:r>
              <a:rPr lang="ru-RU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007434"/>
                </a:solidFill>
                <a:latin typeface="Bookman Old Style" pitchFamily="18" charset="0"/>
              </a:rPr>
              <a:t>)</a:t>
            </a:r>
            <a:endParaRPr lang="ru-RU" sz="2400" b="1" dirty="0">
              <a:ln w="17780" cmpd="sng">
                <a:noFill/>
                <a:prstDash val="solid"/>
                <a:miter lim="800000"/>
              </a:ln>
              <a:solidFill>
                <a:srgbClr val="007434"/>
              </a:solidFill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5183" y="3973416"/>
            <a:ext cx="7948694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ru-RU" sz="4400" b="1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Інформація</a:t>
            </a:r>
            <a:r>
              <a:rPr lang="ru-RU" sz="4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 і </a:t>
            </a:r>
            <a:r>
              <a:rPr lang="ru-RU" sz="4400" b="1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аналітика</a:t>
            </a:r>
            <a:r>
              <a:rPr lang="ru-RU" sz="4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 – основа </a:t>
            </a:r>
            <a:r>
              <a:rPr lang="ru-RU" sz="4400" b="1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трей</a:t>
            </a:r>
            <a:r>
              <a:rPr lang="ru-RU" sz="4400" b="1" dirty="0" err="1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д</a:t>
            </a:r>
            <a:r>
              <a:rPr lang="ru-RU" sz="4400" b="1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ингу</a:t>
            </a:r>
            <a:endParaRPr lang="ru-RU" sz="4400" b="1" dirty="0">
              <a:ln w="17780" cmpd="sng">
                <a:noFill/>
                <a:prstDash val="solid"/>
                <a:miter lim="800000"/>
              </a:ln>
              <a:solidFill>
                <a:srgbClr val="C00000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548902"/>
              </p:ext>
            </p:extLst>
          </p:nvPr>
        </p:nvGraphicFramePr>
        <p:xfrm>
          <a:off x="179512" y="688236"/>
          <a:ext cx="8640960" cy="2380722"/>
        </p:xfrm>
        <a:graphic>
          <a:graphicData uri="http://schemas.openxmlformats.org/drawingml/2006/table">
            <a:tbl>
              <a:tblPr/>
              <a:tblGrid>
                <a:gridCol w="1226214">
                  <a:extLst>
                    <a:ext uri="{9D8B030D-6E8A-4147-A177-3AD203B41FA5}">
                      <a16:colId xmlns:a16="http://schemas.microsoft.com/office/drawing/2014/main" val="2754133781"/>
                    </a:ext>
                  </a:extLst>
                </a:gridCol>
                <a:gridCol w="5788604">
                  <a:extLst>
                    <a:ext uri="{9D8B030D-6E8A-4147-A177-3AD203B41FA5}">
                      <a16:colId xmlns:a16="http://schemas.microsoft.com/office/drawing/2014/main" val="3046061368"/>
                    </a:ext>
                  </a:extLst>
                </a:gridCol>
                <a:gridCol w="1626142">
                  <a:extLst>
                    <a:ext uri="{9D8B030D-6E8A-4147-A177-3AD203B41FA5}">
                      <a16:colId xmlns:a16="http://schemas.microsoft.com/office/drawing/2014/main" val="2539993320"/>
                    </a:ext>
                  </a:extLst>
                </a:gridCol>
              </a:tblGrid>
              <a:tr h="39678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Код</a:t>
                      </a:r>
                      <a:endParaRPr lang="ru-RU" sz="4400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940" marR="27940" marT="22225" marB="22225" anchor="ctr">
                    <a:lnL w="1270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9B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Найменування</a:t>
                      </a:r>
                      <a:endParaRPr lang="ru-RU" sz="4400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940" marR="27940" marT="22225" marB="22225" anchor="ctr">
                    <a:lnL w="1270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4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4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4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9B5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Об’єм, грн.</a:t>
                      </a:r>
                      <a:endParaRPr lang="ru-RU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7940" marR="27940" marT="22225" marB="22225" anchor="ctr">
                    <a:lnL w="12700" cap="flat" cmpd="sng" algn="ctr">
                      <a:solidFill>
                        <a:srgbClr val="4084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84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4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084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9B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647347"/>
                  </a:ext>
                </a:extLst>
              </a:tr>
              <a:tr h="396787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FARM</a:t>
                      </a:r>
                      <a:endParaRPr lang="en-US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A87E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7E5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7E5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Фармак</a:t>
                      </a:r>
                      <a:endParaRPr lang="ru-RU" sz="4400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A87E5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4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 8 039 435</a:t>
                      </a:r>
                      <a:endParaRPr lang="ru-RU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5D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84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5D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1740507"/>
                  </a:ext>
                </a:extLst>
              </a:tr>
              <a:tr h="396787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BAVL</a:t>
                      </a:r>
                      <a:endParaRPr lang="en-US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5079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0795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7E5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0795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Райффайзен</a:t>
                      </a:r>
                      <a:r>
                        <a:rPr lang="ru-RU" sz="20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 Банк Аваль</a:t>
                      </a:r>
                      <a:endParaRPr lang="ru-RU" sz="4400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50795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055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055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2 789 845</a:t>
                      </a:r>
                      <a:endParaRPr lang="ru-RU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1055BE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57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5DB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57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6376110"/>
                  </a:ext>
                </a:extLst>
              </a:tr>
              <a:tr h="396787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CEEN</a:t>
                      </a:r>
                      <a:endParaRPr lang="en-US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F873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8735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0795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8735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Центренерго</a:t>
                      </a:r>
                      <a:endParaRPr lang="ru-RU" sz="4400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F8735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853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055B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853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1 899 298</a:t>
                      </a:r>
                      <a:endParaRPr lang="ru-RU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7853BE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05D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57B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05D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7154680"/>
                  </a:ext>
                </a:extLst>
              </a:tr>
              <a:tr h="396787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UNAF</a:t>
                      </a:r>
                      <a:endParaRPr lang="en-US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A87E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87E5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8735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87E5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Укрнафта</a:t>
                      </a:r>
                      <a:endParaRPr lang="ru-RU" sz="4400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A87E5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853B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1 108 981</a:t>
                      </a:r>
                      <a:endParaRPr lang="ru-RU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857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05DB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857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0761504"/>
                  </a:ext>
                </a:extLst>
              </a:tr>
              <a:tr h="396787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DOEN</a:t>
                      </a:r>
                      <a:endParaRPr lang="en-US" sz="440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30855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08556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87E56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08556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err="1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Донбасенерго</a:t>
                      </a:r>
                      <a:endParaRPr lang="ru-RU" sz="4400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308556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2000" dirty="0">
                          <a:solidFill>
                            <a:srgbClr val="262626"/>
                          </a:solidFill>
                          <a:effectLst/>
                          <a:latin typeface="Arial" panose="020B0604020202020204" pitchFamily="34" charset="0"/>
                        </a:rPr>
                        <a:t>618 606</a:t>
                      </a:r>
                      <a:endParaRPr lang="ru-RU" sz="4400" dirty="0">
                        <a:solidFill>
                          <a:srgbClr val="26262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3655" marR="33655" marT="22225" marB="22225" anchor="b">
                    <a:lnL w="12700" cap="flat" cmpd="sng" algn="ctr">
                      <a:solidFill>
                        <a:srgbClr val="285FBE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5BBE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857BE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5BBE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0608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745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9552" y="2695385"/>
            <a:ext cx="865529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C00000"/>
                </a:solidFill>
                <a:latin typeface="Bookman Old Style" pitchFamily="18" charset="0"/>
              </a:rPr>
              <a:t>Опціон (</a:t>
            </a:r>
            <a:r>
              <a:rPr lang="en-US" sz="2000" b="1" dirty="0">
                <a:solidFill>
                  <a:srgbClr val="C00000"/>
                </a:solidFill>
                <a:latin typeface="Bookman Old Style" pitchFamily="18" charset="0"/>
              </a:rPr>
              <a:t>Options Contract</a:t>
            </a:r>
            <a:r>
              <a:rPr lang="uk-UA" sz="2000" b="1" dirty="0" smtClean="0">
                <a:solidFill>
                  <a:srgbClr val="C00000"/>
                </a:solidFill>
                <a:latin typeface="Bookman Old Style" pitchFamily="18" charset="0"/>
              </a:rPr>
              <a:t>) </a:t>
            </a: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–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це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ф’ючерс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,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виконання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котрого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не є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обов’язковим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для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покупця</a:t>
            </a: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3" y="863817"/>
            <a:ext cx="8655295" cy="163121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Ф</a:t>
            </a:r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’</a:t>
            </a:r>
            <a:r>
              <a:rPr lang="uk-UA" sz="2000" b="1" dirty="0" err="1" smtClean="0">
                <a:solidFill>
                  <a:srgbClr val="C00000"/>
                </a:solidFill>
                <a:latin typeface="Bookman Old Style" pitchFamily="18" charset="0"/>
              </a:rPr>
              <a:t>ючерс</a:t>
            </a:r>
            <a:r>
              <a:rPr lang="uk-UA" sz="2000" b="1" dirty="0" smtClean="0">
                <a:solidFill>
                  <a:srgbClr val="C00000"/>
                </a:solidFill>
                <a:latin typeface="Bookman Old Style" pitchFamily="18" charset="0"/>
              </a:rPr>
              <a:t> (</a:t>
            </a:r>
            <a:r>
              <a:rPr lang="en-US" sz="2000" b="1" dirty="0">
                <a:solidFill>
                  <a:srgbClr val="C00000"/>
                </a:solidFill>
                <a:latin typeface="Bookman Old Style" pitchFamily="18" charset="0"/>
              </a:rPr>
              <a:t>Futures </a:t>
            </a:r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Contract</a:t>
            </a:r>
            <a:r>
              <a:rPr lang="uk-UA" sz="2000" b="1" dirty="0" smtClean="0">
                <a:solidFill>
                  <a:srgbClr val="C00000"/>
                </a:solidFill>
                <a:latin typeface="Bookman Old Style" pitchFamily="18" charset="0"/>
              </a:rPr>
              <a:t>) </a:t>
            </a: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– 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документ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,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який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засвідчує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зобов'язання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придбати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(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продати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)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базовий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актив у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визначений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час та на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визначених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умовах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у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майбутньому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, з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фіксацією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цін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на момент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виконання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зобов'язань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сторонами контракту[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СТРОКОВІ ФІНАНСОВІ ІНСТРУМЕНТИ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84" y="3603623"/>
            <a:ext cx="4233811" cy="24092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" t="6149" r="-1483" b="-6149"/>
          <a:stretch/>
        </p:blipFill>
        <p:spPr>
          <a:xfrm>
            <a:off x="4765964" y="3603623"/>
            <a:ext cx="3986812" cy="26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62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95" b="6724"/>
          <a:stretch/>
        </p:blipFill>
        <p:spPr>
          <a:xfrm>
            <a:off x="224085" y="1149928"/>
            <a:ext cx="8779879" cy="45997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ТОРГОВА ПЛАТФОРМА </a:t>
            </a:r>
            <a:r>
              <a:rPr lang="en-US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QUIK</a:t>
            </a:r>
            <a:endParaRPr lang="uk-UA" sz="2400" b="1" dirty="0" smtClean="0">
              <a:ln w="17780" cmpd="sng">
                <a:noFill/>
                <a:prstDash val="solid"/>
                <a:miter lim="800000"/>
              </a:ln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17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ІНВЕСТИЦІЙНИЙ ПОРТФЕЛЬ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4085" y="796642"/>
            <a:ext cx="8655295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Гаррі </a:t>
            </a:r>
            <a:r>
              <a:rPr lang="uk-UA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Марковіц</a:t>
            </a: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 – випускник </a:t>
            </a:r>
            <a:r>
              <a:rPr lang="uk-UA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Чикагського</a:t>
            </a: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 університету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3" t="3438"/>
          <a:stretch/>
        </p:blipFill>
        <p:spPr>
          <a:xfrm>
            <a:off x="312044" y="2878280"/>
            <a:ext cx="2839969" cy="3913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146573"/>
            <a:ext cx="2210670" cy="3371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28416" t="19485" r="42806" b="34250"/>
          <a:stretch/>
        </p:blipFill>
        <p:spPr>
          <a:xfrm>
            <a:off x="6257053" y="3128958"/>
            <a:ext cx="1526988" cy="13801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6203" t="31297" r="40591" b="14563"/>
          <a:stretch/>
        </p:blipFill>
        <p:spPr>
          <a:xfrm>
            <a:off x="6860343" y="4653136"/>
            <a:ext cx="2004505" cy="183746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6219" y="1340740"/>
            <a:ext cx="865529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1952 рік – стаття «Вибір портфелю» у журналі «</a:t>
            </a:r>
            <a:r>
              <a:rPr lang="en-US" sz="2000" b="1" dirty="0" smtClean="0">
                <a:solidFill>
                  <a:srgbClr val="007A37"/>
                </a:solidFill>
                <a:latin typeface="Bookman Old Style" pitchFamily="18" charset="0"/>
              </a:rPr>
              <a:t>The Journal of FINANCE</a:t>
            </a: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»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4085" y="2145050"/>
            <a:ext cx="865529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007A37"/>
                </a:solidFill>
                <a:latin typeface="Bookman Old Style" pitchFamily="18" charset="0"/>
              </a:rPr>
              <a:t>1990 </a:t>
            </a: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рік – Нобелівська премія по економіці, основоположник сучасної портфельної теорії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42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ЦІННІ ПАПЕРИ ДЛЯ ПОРТФЕЛЮ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4085" y="796642"/>
            <a:ext cx="8655295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«Перший ешелон» («Блакитні фішки») – висока ліквідність, швидкий стабільний дохід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1692" y="1650125"/>
            <a:ext cx="865529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«Другий ешелон» -  менш ліквідні з вищим ступенем ризику, дохід в довгостроковому періоді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1692" y="2512025"/>
            <a:ext cx="8655295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«Третій ешелон» - «темні конячки» фондового ринку, акції невеликих компаній з низьким рівнем ліквідності і найвищою ризикованістю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496" y="3861048"/>
            <a:ext cx="4302338" cy="25685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92" y="3681702"/>
            <a:ext cx="3836252" cy="28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ВИДИ ІНВЕСТИЦІЙНИХ ПОРТФЕЛІВ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4085" y="796642"/>
            <a:ext cx="8655295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КОНСЕРВАТИВНІ – невисокий стабільний дохід: найбільш ліквідні акції «першого </a:t>
            </a:r>
            <a:r>
              <a:rPr lang="uk-UA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ешалону</a:t>
            </a: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» («блакитні фішки») + облігації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9576" y="1963674"/>
            <a:ext cx="865529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ПОМІРНІ – додати до високоліквідних акцій частку акцій 2 і 3 ешелону, зменшити кількість акцій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9777" y="2878280"/>
            <a:ext cx="865529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АГРЕСИВНІ – акції компаній 2 і 3 ешелону, недооцінені акції – найбільш ризикований портфель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9" t="-2287" r="4602" b="1"/>
          <a:stretch/>
        </p:blipFill>
        <p:spPr>
          <a:xfrm>
            <a:off x="4633532" y="3933056"/>
            <a:ext cx="4261339" cy="26938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78" y="3933056"/>
            <a:ext cx="4212467" cy="280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96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085" y="44624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ФОНДОВА БІРЖА/</a:t>
            </a:r>
            <a:r>
              <a:rPr lang="en-US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Stock Exchange</a:t>
            </a:r>
            <a:endParaRPr lang="en-US" sz="2400" b="1" dirty="0">
              <a:ln w="17780" cmpd="sng">
                <a:noFill/>
                <a:prstDash val="solid"/>
                <a:miter lim="800000"/>
              </a:ln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1870" y="1645913"/>
            <a:ext cx="8655295" cy="707886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ЛІСТИНГ</a:t>
            </a:r>
            <a:r>
              <a:rPr lang="en-US" sz="2000" b="1" dirty="0">
                <a:solidFill>
                  <a:srgbClr val="C00000"/>
                </a:solidFill>
                <a:latin typeface="Bookman Old Style" pitchFamily="18" charset="0"/>
              </a:rPr>
              <a:t> (listing)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–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цінні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папери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,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які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внесені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до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бірового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списку</a:t>
            </a:r>
            <a:endParaRPr lang="ru-RU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4803" y="2496401"/>
            <a:ext cx="8684577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FREE-FLOAT</a:t>
            </a:r>
            <a:r>
              <a:rPr lang="en-US" sz="2000" b="1" dirty="0" smtClean="0">
                <a:solidFill>
                  <a:srgbClr val="007A37"/>
                </a:solidFill>
                <a:latin typeface="Bookman Old Style" pitchFamily="18" charset="0"/>
              </a:rPr>
              <a:t> – </a:t>
            </a: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частина акцій, що знаходиться у вільному обігу </a:t>
            </a:r>
            <a:r>
              <a:rPr lang="uk-UA" sz="2000" b="1" dirty="0">
                <a:solidFill>
                  <a:srgbClr val="007A37"/>
                </a:solidFill>
                <a:latin typeface="Bookman Old Style" pitchFamily="18" charset="0"/>
              </a:rPr>
              <a:t>(від 4 до 30%)</a:t>
            </a:r>
            <a:r>
              <a:rPr lang="en-US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endParaRPr lang="uk-UA" sz="16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1870" y="4741455"/>
            <a:ext cx="8672978" cy="1323439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«БЛАКИТНІ ФІШКИ»</a:t>
            </a:r>
            <a:r>
              <a:rPr lang="en-US" sz="2000" b="1" dirty="0">
                <a:solidFill>
                  <a:srgbClr val="C00000"/>
                </a:solidFill>
                <a:latin typeface="Bookman Old Style" pitchFamily="18" charset="0"/>
              </a:rPr>
              <a:t> (blue </a:t>
            </a:r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chips)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-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акції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або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цінні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папери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найбільш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великих,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ліквідних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і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надійних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компаній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зі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стабільними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показниками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одержуваних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доходів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і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виплачуваних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дивідендів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. 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4085" y="709554"/>
            <a:ext cx="8680243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latin typeface="Bookman Old Style" pitchFamily="18" charset="0"/>
              </a:rPr>
              <a:t>ІНТЕРНЕТ-ТРЕЙДИНГ </a:t>
            </a:r>
            <a:r>
              <a:rPr lang="en-US" sz="2000" b="1" dirty="0" smtClean="0">
                <a:solidFill>
                  <a:srgbClr val="C00000"/>
                </a:solidFill>
                <a:latin typeface="Bookman Old Style" pitchFamily="18" charset="0"/>
              </a:rPr>
              <a:t>(Internet Trading) 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-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торгівля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на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біржі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через онлайн-брокера з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використанням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мережі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Інтернет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1870" y="3333350"/>
            <a:ext cx="8672978" cy="1323439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ЛІКВІДНІСТЬ (</a:t>
            </a:r>
            <a:r>
              <a:rPr lang="en-US" sz="2000" b="1" dirty="0">
                <a:solidFill>
                  <a:srgbClr val="C00000"/>
                </a:solidFill>
                <a:latin typeface="Bookman Old Style" pitchFamily="18" charset="0"/>
              </a:rPr>
              <a:t>Liquidity</a:t>
            </a: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) 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-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якісна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оцінка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того,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наскільки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активно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фінансовий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інструмент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торгується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на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біржі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; для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інвестора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ліквідність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характеризує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здатність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швидкого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продажу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або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купівлі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інструмента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по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поточній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ринковій</a:t>
            </a:r>
            <a:r>
              <a:rPr lang="ru-RU" sz="20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>
                <a:solidFill>
                  <a:srgbClr val="007A37"/>
                </a:solidFill>
                <a:latin typeface="Bookman Old Style" pitchFamily="18" charset="0"/>
              </a:rPr>
              <a:t>ціні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09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085" y="44624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ВАЖЛИВІ ПОНЯТТЯ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85" y="620688"/>
            <a:ext cx="8655295" cy="769441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ЛІСТИНГ – </a:t>
            </a:r>
            <a:r>
              <a:rPr lang="ru-RU" sz="2200" b="1" dirty="0" err="1" smtClean="0">
                <a:solidFill>
                  <a:srgbClr val="007A37"/>
                </a:solidFill>
                <a:latin typeface="Bookman Old Style" pitchFamily="18" charset="0"/>
              </a:rPr>
              <a:t>цінні</a:t>
            </a: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 smtClean="0">
                <a:solidFill>
                  <a:srgbClr val="007A37"/>
                </a:solidFill>
                <a:latin typeface="Bookman Old Style" pitchFamily="18" charset="0"/>
              </a:rPr>
              <a:t>папери</a:t>
            </a: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, </a:t>
            </a:r>
            <a:r>
              <a:rPr lang="ru-RU" sz="2200" b="1" dirty="0" err="1" smtClean="0">
                <a:solidFill>
                  <a:srgbClr val="007A37"/>
                </a:solidFill>
                <a:latin typeface="Bookman Old Style" pitchFamily="18" charset="0"/>
              </a:rPr>
              <a:t>які</a:t>
            </a: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 smtClean="0">
                <a:solidFill>
                  <a:srgbClr val="007A37"/>
                </a:solidFill>
                <a:latin typeface="Bookman Old Style" pitchFamily="18" charset="0"/>
              </a:rPr>
              <a:t>внесені</a:t>
            </a: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 до </a:t>
            </a:r>
            <a:r>
              <a:rPr lang="ru-RU" sz="2200" b="1" dirty="0" err="1" smtClean="0">
                <a:solidFill>
                  <a:srgbClr val="007A37"/>
                </a:solidFill>
                <a:latin typeface="Bookman Old Style" pitchFamily="18" charset="0"/>
              </a:rPr>
              <a:t>бірового</a:t>
            </a: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 списку</a:t>
            </a:r>
            <a:endParaRPr lang="ru-RU" sz="22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4085" y="1507431"/>
            <a:ext cx="8684577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smtClean="0">
                <a:solidFill>
                  <a:srgbClr val="007A37"/>
                </a:solidFill>
                <a:latin typeface="Bookman Old Style" pitchFamily="18" charset="0"/>
              </a:rPr>
              <a:t>FREE-FLOAT – </a:t>
            </a:r>
            <a:r>
              <a:rPr lang="uk-UA" sz="2200" b="1" dirty="0" smtClean="0">
                <a:solidFill>
                  <a:srgbClr val="007A37"/>
                </a:solidFill>
                <a:latin typeface="Bookman Old Style" pitchFamily="18" charset="0"/>
              </a:rPr>
              <a:t>частина акцій, що знаходиться у вільному обігу </a:t>
            </a:r>
            <a:r>
              <a:rPr lang="uk-UA" sz="2200" b="1" dirty="0">
                <a:solidFill>
                  <a:srgbClr val="007A37"/>
                </a:solidFill>
                <a:latin typeface="Bookman Old Style" pitchFamily="18" charset="0"/>
              </a:rPr>
              <a:t>(від 4 до 30%)</a:t>
            </a:r>
            <a:r>
              <a:rPr lang="en-US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endParaRPr lang="uk-UA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4086" y="2492896"/>
            <a:ext cx="8672978" cy="1446550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«БЛАКИТНІ ФІШКИ» 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-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акції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або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цінні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папери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найбільш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великих,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ліквідних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і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надійних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компаній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зі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стабільними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показниками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одержуваних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доходів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і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виплачуваних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дивідендів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. </a:t>
            </a:r>
            <a:endParaRPr lang="uk-UA" sz="22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4085" y="4077072"/>
            <a:ext cx="8680243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ІНТЕРНЕТ-ТРЕЙДИНГ - </a:t>
            </a:r>
            <a:r>
              <a:rPr lang="ru-RU" sz="2200" b="1" dirty="0" err="1" smtClean="0">
                <a:solidFill>
                  <a:srgbClr val="007A37"/>
                </a:solidFill>
                <a:latin typeface="Bookman Old Style" pitchFamily="18" charset="0"/>
              </a:rPr>
              <a:t>торгівля</a:t>
            </a: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на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біржі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через онлайн-брокера з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використанням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мережі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Інтернет</a:t>
            </a:r>
            <a:endParaRPr lang="uk-UA" sz="22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4085" y="4941168"/>
            <a:ext cx="8672978" cy="1785104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ЛІКВІЛНІСТЬ - </a:t>
            </a:r>
            <a:r>
              <a:rPr lang="ru-RU" sz="2200" b="1" dirty="0" err="1" smtClean="0">
                <a:solidFill>
                  <a:srgbClr val="007A37"/>
                </a:solidFill>
                <a:latin typeface="Bookman Old Style" pitchFamily="18" charset="0"/>
              </a:rPr>
              <a:t>якісна</a:t>
            </a:r>
            <a:r>
              <a:rPr lang="ru-RU" sz="22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оцінка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того,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наскільки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активно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фінансовий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інструмент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торгується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на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біржі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; для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інвестора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ліквідність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характеризує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здатність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швидкого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продажу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або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купівлі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інструмента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по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поточній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ринковій</a:t>
            </a:r>
            <a:r>
              <a:rPr lang="ru-RU" sz="2200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200" b="1" dirty="0" err="1">
                <a:solidFill>
                  <a:srgbClr val="007A37"/>
                </a:solidFill>
                <a:latin typeface="Bookman Old Style" pitchFamily="18" charset="0"/>
              </a:rPr>
              <a:t>ціні</a:t>
            </a:r>
            <a:endParaRPr lang="uk-UA" sz="22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73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АКЦІЇ (від лат. «</a:t>
            </a:r>
            <a:r>
              <a:rPr lang="en-US" sz="2400" b="1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actio</a:t>
            </a: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»</a:t>
            </a:r>
            <a:r>
              <a:rPr lang="en-US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 - </a:t>
            </a: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дія)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85" y="848518"/>
            <a:ext cx="8655295" cy="1323439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НОМІНАЛЬНА ЦІНА –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визначається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при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первинному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випуску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акції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(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статутний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капітал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поділений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на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кількість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акцій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). (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Укрнафта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: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номінал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– 25 коп;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вартість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–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понад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200 грн.)</a:t>
            </a:r>
            <a:endParaRPr lang="ru-RU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4085" y="2324512"/>
            <a:ext cx="865529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smtClean="0">
                <a:solidFill>
                  <a:srgbClr val="007A37"/>
                </a:solidFill>
                <a:latin typeface="Bookman Old Style" pitchFamily="18" charset="0"/>
              </a:rPr>
              <a:t>ЕМІСІЙНА ЦІНА – ціна, за якою акція продається на первинному ринку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553" y="3229871"/>
            <a:ext cx="8655295" cy="707886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БАЛАНСОВА ВАРТІСТЬ –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ціна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,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що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визначається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на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основі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фінансової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звітності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підприємтсва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7659" y="4108273"/>
            <a:ext cx="8640763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РИНКОВА ВАРТІСТЬ –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ціна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, за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якою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акція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може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бути продана </a:t>
            </a:r>
            <a:r>
              <a:rPr lang="ru-RU" sz="2000" b="1" dirty="0" err="1" smtClean="0">
                <a:solidFill>
                  <a:srgbClr val="007A37"/>
                </a:solidFill>
                <a:latin typeface="Bookman Old Style" pitchFamily="18" charset="0"/>
              </a:rPr>
              <a:t>чи</a:t>
            </a:r>
            <a:r>
              <a:rPr lang="ru-RU" sz="2000" b="1" dirty="0" smtClean="0">
                <a:solidFill>
                  <a:srgbClr val="007A37"/>
                </a:solidFill>
                <a:latin typeface="Bookman Old Style" pitchFamily="18" charset="0"/>
              </a:rPr>
              <a:t> куплена на фондовому ринку</a:t>
            </a:r>
            <a:endParaRPr lang="uk-UA" sz="2000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91870" y="5157192"/>
            <a:ext cx="8672978" cy="1200329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ДОХІД АКЦІОНЕРА =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 smtClean="0">
                <a:solidFill>
                  <a:srgbClr val="FF0000"/>
                </a:solidFill>
                <a:latin typeface="Bookman Old Style" pitchFamily="18" charset="0"/>
              </a:rPr>
              <a:t>курсова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Bookman Old Style" pitchFamily="18" charset="0"/>
              </a:rPr>
              <a:t>різниця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Bookman Old Style" pitchFamily="18" charset="0"/>
              </a:rPr>
              <a:t>між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Bookman Old Style" pitchFamily="18" charset="0"/>
              </a:rPr>
              <a:t>ціною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 покупки і продажу </a:t>
            </a:r>
            <a:r>
              <a:rPr lang="ru-RU" sz="2400" b="1" dirty="0" err="1" smtClean="0">
                <a:solidFill>
                  <a:srgbClr val="FF0000"/>
                </a:solidFill>
                <a:latin typeface="Bookman Old Style" pitchFamily="18" charset="0"/>
              </a:rPr>
              <a:t>акцій</a:t>
            </a: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 + </a:t>
            </a:r>
            <a:r>
              <a:rPr lang="ru-RU" sz="2400" b="1" dirty="0" err="1" smtClean="0">
                <a:solidFill>
                  <a:srgbClr val="FF0000"/>
                </a:solidFill>
                <a:latin typeface="Bookman Old Style" pitchFamily="18" charset="0"/>
              </a:rPr>
              <a:t>дивіденди</a:t>
            </a:r>
            <a:endParaRPr lang="uk-UA" sz="2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84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НАЙБІЛЬШІ ФОНДОВІ БІРЖІ СВІТУ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4083" y="887723"/>
            <a:ext cx="6079735" cy="369332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NYSE </a:t>
            </a:r>
            <a:r>
              <a:rPr lang="ru-RU" b="1" dirty="0" err="1">
                <a:solidFill>
                  <a:srgbClr val="FF0000"/>
                </a:solidFill>
                <a:latin typeface="Bookman Old Style" pitchFamily="18" charset="0"/>
              </a:rPr>
              <a:t>Euronext</a:t>
            </a:r>
            <a:r>
              <a:rPr lang="ru-RU" b="1" dirty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–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Нью-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Йорска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фондова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б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і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ржа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4083" y="1493733"/>
            <a:ext cx="6079735" cy="369332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Bookman Old Style" pitchFamily="18" charset="0"/>
              </a:rPr>
              <a:t>TSE</a:t>
            </a:r>
            <a:r>
              <a:rPr lang="uk-UA" b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–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Токійська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фондова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біржа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083" y="2140052"/>
            <a:ext cx="6079735" cy="369332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rgbClr val="FF0000"/>
                </a:solidFill>
                <a:latin typeface="Bookman Old Style" pitchFamily="18" charset="0"/>
              </a:rPr>
              <a:t>LSE 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–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Лондонська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фондовая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б</a:t>
            </a:r>
            <a:r>
              <a:rPr lang="uk-UA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іржа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4083" y="2802963"/>
            <a:ext cx="6079735" cy="369332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Bookman Old Style" pitchFamily="18" charset="0"/>
              </a:rPr>
              <a:t>SSE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–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Шанхайська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фондова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біржа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4083" y="3484328"/>
            <a:ext cx="6079735" cy="369332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Bookman Old Style" pitchFamily="18" charset="0"/>
              </a:rPr>
              <a:t>HKE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–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Гонконгська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фондова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біржа</a:t>
            </a:r>
            <a:endParaRPr lang="en-US" b="1" dirty="0" smtClean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4083" y="4147239"/>
            <a:ext cx="6079735" cy="369332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Bookman Old Style" pitchFamily="18" charset="0"/>
              </a:rPr>
              <a:t>TSX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–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Фондова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біржа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Торонто</a:t>
            </a:r>
            <a:endParaRPr lang="ru-RU" b="1" dirty="0">
              <a:solidFill>
                <a:schemeClr val="accent6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4083" y="4969741"/>
            <a:ext cx="6079736" cy="923330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b="1" dirty="0" smtClean="0">
                <a:solidFill>
                  <a:srgbClr val="FF0000"/>
                </a:solidFill>
                <a:latin typeface="Bookman Old Style" pitchFamily="18" charset="0"/>
              </a:rPr>
              <a:t>NASDAQ 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–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американський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позабіржовий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ринок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що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спеціалізується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на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акціях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високотехнологічних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компаній</a:t>
            </a:r>
            <a:endParaRPr lang="en-US" b="1" dirty="0" smtClean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309" y="757620"/>
            <a:ext cx="1011382" cy="101138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384" y="1003669"/>
            <a:ext cx="1245877" cy="98012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795" y="2052517"/>
            <a:ext cx="2618466" cy="66484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309" y="3002973"/>
            <a:ext cx="2046143" cy="4192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64" y="3484328"/>
            <a:ext cx="994897" cy="99904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259" y="4195896"/>
            <a:ext cx="1416211" cy="9441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309" y="5248305"/>
            <a:ext cx="2134466" cy="87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5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ФОНДОВИЙ РИНОК УКРАЇНИ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4083" y="887723"/>
            <a:ext cx="5525553" cy="369332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ПАТ «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Українська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біржа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» (м. 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Київ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779" y="4749972"/>
            <a:ext cx="5561857" cy="646331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ПАТ «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Фондова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біржа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«Перспектива» (м. </a:t>
            </a:r>
            <a:r>
              <a:rPr lang="ru-RU" b="1" dirty="0" err="1" smtClean="0">
                <a:solidFill>
                  <a:srgbClr val="007A37"/>
                </a:solidFill>
                <a:latin typeface="Bookman Old Style" pitchFamily="18" charset="0"/>
              </a:rPr>
              <a:t>Дніпро</a:t>
            </a:r>
            <a:r>
              <a:rPr lang="ru-RU" b="1" dirty="0" smtClean="0">
                <a:solidFill>
                  <a:srgbClr val="007A37"/>
                </a:solidFill>
                <a:latin typeface="Bookman Old Style" pitchFamily="18" charset="0"/>
              </a:rPr>
              <a:t>)</a:t>
            </a:r>
            <a:endParaRPr lang="uk-UA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4083" y="5805264"/>
            <a:ext cx="8739044" cy="830997"/>
          </a:xfrm>
          <a:prstGeom prst="rect">
            <a:avLst/>
          </a:prstGeom>
          <a:solidFill>
            <a:srgbClr val="CC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Реєстр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всіх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бірж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України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міститься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у </a:t>
            </a: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Реєстрі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ліцензованих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учасників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фондового ринку, </a:t>
            </a: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що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1600" b="1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ведеться</a:t>
            </a:r>
            <a:r>
              <a:rPr lang="ru-RU" sz="1600" b="1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 </a:t>
            </a:r>
            <a:r>
              <a:rPr lang="ru-RU" sz="1600" b="1" u="sng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Національною</a:t>
            </a:r>
            <a:r>
              <a:rPr lang="ru-RU" sz="1600" b="1" u="sng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1600" b="1" u="sng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комісією</a:t>
            </a:r>
            <a:r>
              <a:rPr lang="ru-RU" sz="1600" b="1" u="sng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з </a:t>
            </a:r>
            <a:r>
              <a:rPr lang="ru-RU" sz="1600" b="1" u="sng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цінних</a:t>
            </a:r>
            <a:r>
              <a:rPr lang="ru-RU" sz="1600" b="1" u="sng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sz="1600" b="1" u="sng" dirty="0" err="1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паперів</a:t>
            </a:r>
            <a:r>
              <a:rPr lang="ru-RU" sz="1600" b="1" u="sng" dirty="0">
                <a:ln w="17780" cmpd="sng">
                  <a:noFill/>
                  <a:prstDash val="solid"/>
                  <a:miter lim="800000"/>
                </a:ln>
                <a:solidFill>
                  <a:srgbClr val="007A37"/>
                </a:solidFill>
                <a:latin typeface="Bookman Old Style" pitchFamily="18" charset="0"/>
              </a:rPr>
              <a:t> та фондового ринку</a:t>
            </a:r>
            <a:endParaRPr lang="ru-RU" sz="1600" b="1" u="sng" dirty="0">
              <a:ln w="17780" cmpd="sng">
                <a:noFill/>
                <a:prstDash val="solid"/>
                <a:miter lim="800000"/>
              </a:ln>
              <a:solidFill>
                <a:srgbClr val="000099"/>
              </a:solidFill>
              <a:latin typeface="Bookman Old Styl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7779" y="3507025"/>
            <a:ext cx="5561857" cy="646331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ПрАТ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 «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Українська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міжбанківська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валютна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біржа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» (м.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Київ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)</a:t>
            </a:r>
            <a:endParaRPr lang="uk-UA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7779" y="2674157"/>
            <a:ext cx="5561857" cy="369332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A37"/>
                </a:solidFill>
                <a:latin typeface="Bookman Old Style" pitchFamily="18" charset="0"/>
              </a:rPr>
              <a:t>ПАТ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 «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Фондова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біржа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ПФТС» (м.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Київ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)</a:t>
            </a:r>
            <a:endParaRPr lang="uk-UA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7779" y="1758349"/>
            <a:ext cx="5561857" cy="369332"/>
          </a:xfrm>
          <a:prstGeom prst="rect">
            <a:avLst/>
          </a:prstGeom>
          <a:solidFill>
            <a:srgbClr val="FF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ПрАТ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«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Фондова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біржа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 «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Іннекс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»  (м. </a:t>
            </a:r>
            <a:r>
              <a:rPr lang="ru-RU" b="1" dirty="0" err="1">
                <a:solidFill>
                  <a:srgbClr val="007A37"/>
                </a:solidFill>
                <a:latin typeface="Bookman Old Style" pitchFamily="18" charset="0"/>
              </a:rPr>
              <a:t>Київ</a:t>
            </a:r>
            <a:r>
              <a:rPr lang="ru-RU" b="1" dirty="0">
                <a:solidFill>
                  <a:srgbClr val="007A37"/>
                </a:solidFill>
                <a:latin typeface="Bookman Old Style" pitchFamily="18" charset="0"/>
              </a:rPr>
              <a:t>)</a:t>
            </a:r>
            <a:endParaRPr lang="uk-UA" b="1" dirty="0">
              <a:solidFill>
                <a:srgbClr val="007A37"/>
              </a:solidFill>
              <a:latin typeface="Bookman Old Style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849" y="777161"/>
            <a:ext cx="2379802" cy="71913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440" y="2466029"/>
            <a:ext cx="2162837" cy="9831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667" y="4723004"/>
            <a:ext cx="2381250" cy="952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858" y="3537338"/>
            <a:ext cx="1727830" cy="10898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45" y="1539147"/>
            <a:ext cx="1437363" cy="84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2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24084" y="800936"/>
          <a:ext cx="8640763" cy="5275897"/>
        </p:xfrm>
        <a:graphic>
          <a:graphicData uri="http://schemas.openxmlformats.org/drawingml/2006/table">
            <a:tbl>
              <a:tblPr/>
              <a:tblGrid>
                <a:gridCol w="1284660">
                  <a:extLst>
                    <a:ext uri="{9D8B030D-6E8A-4147-A177-3AD203B41FA5}">
                      <a16:colId xmlns:a16="http://schemas.microsoft.com/office/drawing/2014/main" val="733330934"/>
                    </a:ext>
                  </a:extLst>
                </a:gridCol>
                <a:gridCol w="7356103">
                  <a:extLst>
                    <a:ext uri="{9D8B030D-6E8A-4147-A177-3AD203B41FA5}">
                      <a16:colId xmlns:a16="http://schemas.microsoft.com/office/drawing/2014/main" val="3968552236"/>
                    </a:ext>
                  </a:extLst>
                </a:gridCol>
              </a:tblGrid>
              <a:tr h="2452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dirty="0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Час</a:t>
                      </a:r>
                    </a:p>
                  </a:txBody>
                  <a:tcPr marL="33328" marR="33328" marT="26663" marB="26663" anchor="ctr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9B5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dirty="0" err="1">
                          <a:solidFill>
                            <a:srgbClr val="FFFFFF"/>
                          </a:solidFill>
                          <a:effectLst/>
                          <a:latin typeface="Bookman Old Style" panose="02050604050505020204" pitchFamily="18" charset="0"/>
                        </a:rPr>
                        <a:t>Процес</a:t>
                      </a:r>
                      <a:endParaRPr lang="ru-RU" sz="2000" b="0" i="0" dirty="0">
                        <a:solidFill>
                          <a:srgbClr val="FFFFFF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3328" marR="33328" marT="26663" marB="26663" anchor="ctr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9B5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065536"/>
                  </a:ext>
                </a:extLst>
              </a:tr>
              <a:tr h="1205150">
                <a:tc>
                  <a:txBody>
                    <a:bodyPr/>
                    <a:lstStyle/>
                    <a:p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10-00</a:t>
                      </a:r>
                    </a:p>
                  </a:txBody>
                  <a:tcPr marL="39994" marR="39994" marT="26663" marB="26663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Відкриття торговельного дня. Відкриття передторговельнго періоду.</a:t>
                      </a:r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/>
                      </a:r>
                      <a:b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</a:br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Можливість подання заявок, виведення активів та укладання угод з відкладеним виконанням.</a:t>
                      </a:r>
                    </a:p>
                  </a:txBody>
                  <a:tcPr marL="39994" marR="39994" marT="26663" marB="26663" anchor="ctr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2651233"/>
                  </a:ext>
                </a:extLst>
              </a:tr>
              <a:tr h="821208">
                <a:tc>
                  <a:txBody>
                    <a:bodyPr/>
                    <a:lstStyle/>
                    <a:p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10-30</a:t>
                      </a:r>
                    </a:p>
                  </a:txBody>
                  <a:tcPr marL="39994" marR="39994" marT="26663" marB="26663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Відкриття торговельної сесії (основний торговельний режим).</a:t>
                      </a:r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/>
                      </a:r>
                      <a:b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</a:br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Аукціон відкриття. Старт безперервного зустрічного аукціону.</a:t>
                      </a:r>
                    </a:p>
                  </a:txBody>
                  <a:tcPr marL="39994" marR="39994" marT="26663" marB="26663" anchor="ctr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70721"/>
                  </a:ext>
                </a:extLst>
              </a:tr>
              <a:tr h="1205150">
                <a:tc>
                  <a:txBody>
                    <a:bodyPr/>
                    <a:lstStyle/>
                    <a:p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17-00</a:t>
                      </a:r>
                    </a:p>
                  </a:txBody>
                  <a:tcPr marL="39994" marR="39994" marT="26663" marB="26663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Закриття торгів в режимі безперервного зустрічного аукціону.</a:t>
                      </a:r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/>
                      </a:r>
                      <a:b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</a:br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Залишається можливість виведення активів та укладання угод з відкладеним виконанням.</a:t>
                      </a:r>
                    </a:p>
                  </a:txBody>
                  <a:tcPr marL="39994" marR="39994" marT="26663" marB="26663" anchor="ctr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517329"/>
                  </a:ext>
                </a:extLst>
              </a:tr>
              <a:tr h="437267">
                <a:tc>
                  <a:txBody>
                    <a:bodyPr/>
                    <a:lstStyle/>
                    <a:p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17-05</a:t>
                      </a:r>
                    </a:p>
                  </a:txBody>
                  <a:tcPr marL="39994" marR="39994" marT="26663" marB="26663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Автоматичне зняття безадресних заявок.</a:t>
                      </a:r>
                    </a:p>
                  </a:txBody>
                  <a:tcPr marL="39994" marR="39994" marT="26663" marB="26663" anchor="ctr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9241428"/>
                  </a:ext>
                </a:extLst>
              </a:tr>
              <a:tr h="437267">
                <a:tc>
                  <a:txBody>
                    <a:bodyPr/>
                    <a:lstStyle/>
                    <a:p>
                      <a:r>
                        <a:rPr lang="ru-RU" sz="2000" b="0" i="0" dirty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17-15</a:t>
                      </a:r>
                    </a:p>
                  </a:txBody>
                  <a:tcPr marL="39994" marR="39994" marT="26663" marB="26663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dirty="0" err="1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Закриття</a:t>
                      </a:r>
                      <a:r>
                        <a:rPr lang="ru-RU" sz="2000" b="1" i="0" dirty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торговельної</a:t>
                      </a:r>
                      <a:r>
                        <a:rPr lang="ru-RU" sz="2000" b="1" i="0" dirty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сесії</a:t>
                      </a:r>
                      <a:r>
                        <a:rPr lang="ru-RU" sz="2000" b="1" i="0" dirty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. </a:t>
                      </a:r>
                      <a:r>
                        <a:rPr lang="ru-RU" sz="2000" b="1" i="0" dirty="0" err="1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Закриття</a:t>
                      </a:r>
                      <a:r>
                        <a:rPr lang="ru-RU" sz="2000" b="1" i="0" dirty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ru-RU" sz="2000" b="1" i="0" dirty="0" err="1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торговельного</a:t>
                      </a:r>
                      <a:r>
                        <a:rPr lang="ru-RU" sz="2000" b="1" i="0" dirty="0">
                          <a:solidFill>
                            <a:srgbClr val="262626"/>
                          </a:solidFill>
                          <a:effectLst/>
                          <a:latin typeface="Bookman Old Style" panose="02050604050505020204" pitchFamily="18" charset="0"/>
                        </a:rPr>
                        <a:t> дня.</a:t>
                      </a:r>
                      <a:endParaRPr lang="ru-RU" sz="2000" b="0" i="0" dirty="0">
                        <a:solidFill>
                          <a:srgbClr val="262626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9994" marR="39994" marT="26663" marB="26663" anchor="ctr">
                    <a:lnL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999999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96464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4085" y="189380"/>
            <a:ext cx="8640763" cy="461665"/>
          </a:xfrm>
          <a:prstGeom prst="rect">
            <a:avLst/>
          </a:prstGeom>
          <a:solidFill>
            <a:srgbClr val="FFFF99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C00000"/>
                </a:solidFill>
                <a:latin typeface="Bookman Old Style" pitchFamily="18" charset="0"/>
              </a:rPr>
              <a:t>РОЗКЛАД ТОРГІВ УКРАЇНСЬКОЇ БІРЖІ</a:t>
            </a:r>
          </a:p>
        </p:txBody>
      </p:sp>
    </p:spTree>
    <p:extLst>
      <p:ext uri="{BB962C8B-B14F-4D97-AF65-F5344CB8AC3E}">
        <p14:creationId xmlns:p14="http://schemas.microsoft.com/office/powerpoint/2010/main" val="340641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84012" y="1418360"/>
            <a:ext cx="4557251" cy="31155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American Express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84011" y="1820246"/>
            <a:ext cx="4557251" cy="28367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Coca-Cola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2947" y="2553996"/>
            <a:ext cx="4557251" cy="32581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Intel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4010" y="2194251"/>
            <a:ext cx="4557251" cy="29889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IBM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72946" y="2941321"/>
            <a:ext cx="4557251" cy="32771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Johnson &amp; Johnson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72946" y="3348315"/>
            <a:ext cx="4557251" cy="28046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McDonald's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72945" y="3761508"/>
            <a:ext cx="4557251" cy="2539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Microsoft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84010" y="4135513"/>
            <a:ext cx="4557251" cy="2915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Nike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72945" y="4502378"/>
            <a:ext cx="4557251" cy="3041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Procter &amp; Gamble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72944" y="4875014"/>
            <a:ext cx="4557251" cy="31340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Visa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72944" y="5293492"/>
            <a:ext cx="4557251" cy="32793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/>
              <a:t>Walt Disney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657" y="4796176"/>
            <a:ext cx="2118939" cy="78448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70" y="2656479"/>
            <a:ext cx="1409320" cy="93055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124" y="1373414"/>
            <a:ext cx="2650217" cy="12164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128" y="3735668"/>
            <a:ext cx="1216774" cy="91965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088" y="2639903"/>
            <a:ext cx="1269813" cy="9305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99" y="3671412"/>
            <a:ext cx="1133190" cy="1133190"/>
          </a:xfrm>
          <a:prstGeom prst="rect">
            <a:avLst/>
          </a:prstGeom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569799" y="177877"/>
            <a:ext cx="8269400" cy="10649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uk-UA" sz="2625" b="1" u="sng" dirty="0" smtClean="0"/>
              <a:t>Індекс </a:t>
            </a:r>
            <a:r>
              <a:rPr lang="uk-UA" sz="2625" b="1" u="sng" dirty="0" err="1" smtClean="0"/>
              <a:t>Доу</a:t>
            </a:r>
            <a:r>
              <a:rPr lang="uk-UA" sz="2625" b="1" u="sng" dirty="0" smtClean="0"/>
              <a:t>-Джонса </a:t>
            </a:r>
            <a:r>
              <a:rPr lang="uk-UA" sz="2625" b="1" dirty="0" smtClean="0"/>
              <a:t>– </a:t>
            </a:r>
            <a:r>
              <a:rPr lang="uk-UA" sz="2625" dirty="0" smtClean="0"/>
              <a:t>біржовий індекс цінних паперів (акцій) 30 найбільших американських підприємств</a:t>
            </a:r>
            <a:endParaRPr lang="uk-UA" sz="2625" b="1" u="sng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551" y="5493770"/>
            <a:ext cx="3188885" cy="87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610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62566" y="952862"/>
          <a:ext cx="8973930" cy="521970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762675">
                  <a:extLst>
                    <a:ext uri="{9D8B030D-6E8A-4147-A177-3AD203B41FA5}">
                      <a16:colId xmlns:a16="http://schemas.microsoft.com/office/drawing/2014/main" val="1934423060"/>
                    </a:ext>
                  </a:extLst>
                </a:gridCol>
                <a:gridCol w="6211255">
                  <a:extLst>
                    <a:ext uri="{9D8B030D-6E8A-4147-A177-3AD203B41FA5}">
                      <a16:colId xmlns:a16="http://schemas.microsoft.com/office/drawing/2014/main" val="345092246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2"/>
                        </a:rPr>
                        <a:t>Код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2"/>
                        </a:rPr>
                        <a:t>Назва компаніi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38100" marB="38100" anchor="ctr"/>
                </a:tc>
                <a:extLst>
                  <a:ext uri="{0D108BD9-81ED-4DB2-BD59-A6C34878D82A}">
                    <a16:rowId xmlns:a16="http://schemas.microsoft.com/office/drawing/2014/main" val="1519208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3"/>
                        </a:rPr>
                        <a:t>ALCAP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4"/>
                        </a:rPr>
                        <a:t>ПРАТ "АЛЬТАНА КАПІТАЛ"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5327856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5"/>
                        </a:rPr>
                        <a:t>ARTCP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6"/>
                        </a:rPr>
                        <a:t>ПрАТ "ІФК "АРТ КАПІТАЛ"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42124117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7"/>
                        </a:rPr>
                        <a:t>DRAGN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8"/>
                        </a:rPr>
                        <a:t>СП ТОВ "Драгон Капітал"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2309754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9"/>
                        </a:rPr>
                        <a:t>EAVEX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10"/>
                        </a:rPr>
                        <a:t>ПРАТ "ІВЕКС КАПІТАЛ"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24533749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11"/>
                        </a:rPr>
                        <a:t>FINUA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12"/>
                        </a:rPr>
                        <a:t>ТОВ "ФРІДОМ ФІНАНС УКРАЇНА"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3431509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13"/>
                        </a:rPr>
                        <a:t>FKSKT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14"/>
                        </a:rPr>
                        <a:t>ТОВ "ФК"Сократ"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3213334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15"/>
                        </a:rPr>
                        <a:t>INVST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16"/>
                        </a:rPr>
                        <a:t>ТОВ "І-НВЕСТ"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29593107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17"/>
                        </a:rPr>
                        <a:t>KINTL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18"/>
                        </a:rPr>
                        <a:t>ТОВ "КІНТО, Лтд"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37889749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19"/>
                        </a:rPr>
                        <a:t>NAVIN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20"/>
                        </a:rPr>
                        <a:t>ТОВ "Навігатор-Інвест"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1009406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21"/>
                        </a:rPr>
                        <a:t>ONLIN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>
                          <a:effectLst/>
                          <a:latin typeface="Bookman Old Style" panose="02050604050505020204" pitchFamily="18" charset="0"/>
                          <a:hlinkClick r:id="rId22"/>
                        </a:rPr>
                        <a:t>ТОВ "Он-лайн капітал"</a:t>
                      </a:r>
                      <a:endParaRPr lang="ru-RU" sz="220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3603858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23"/>
                        </a:rPr>
                        <a:t>UNIKA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200" u="sng" dirty="0">
                          <a:effectLst/>
                          <a:latin typeface="Bookman Old Style" panose="02050604050505020204" pitchFamily="18" charset="0"/>
                          <a:hlinkClick r:id="rId24"/>
                        </a:rPr>
                        <a:t>ТОВ "УНІВЕР КАПІТАЛ"</a:t>
                      </a:r>
                      <a:endParaRPr lang="ru-RU" sz="22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50" marR="57150" marT="38100" marB="38100" anchor="ctr"/>
                </a:tc>
                <a:extLst>
                  <a:ext uri="{0D108BD9-81ED-4DB2-BD59-A6C34878D82A}">
                    <a16:rowId xmlns:a16="http://schemas.microsoft.com/office/drawing/2014/main" val="203404431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566" y="76607"/>
            <a:ext cx="8973930" cy="461665"/>
          </a:xfrm>
          <a:prstGeom prst="rect">
            <a:avLst/>
          </a:prstGeom>
          <a:solidFill>
            <a:srgbClr val="CCFFCC"/>
          </a:solidFill>
          <a:ln>
            <a:solidFill>
              <a:srgbClr val="000099"/>
            </a:solidFill>
          </a:ln>
          <a:effectLst>
            <a:outerShdw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pitchFamily="34" charset="0"/>
                <a:ea typeface="+mn-ea"/>
                <a:cs typeface="+mn-cs"/>
              </a:defRPr>
            </a:lvl9pPr>
          </a:lstStyle>
          <a:p>
            <a:pPr marL="261938" indent="-261938" algn="ctr" fontAlgn="auto">
              <a:spcAft>
                <a:spcPts val="0"/>
              </a:spcAft>
              <a:defRPr/>
            </a:pPr>
            <a:r>
              <a:rPr lang="en-US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Bookman Old Style" pitchFamily="18" charset="0"/>
              </a:rPr>
              <a:t>On-line </a:t>
            </a:r>
            <a:r>
              <a:rPr lang="uk-UA" sz="2400" b="1" dirty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Bookman Old Style" pitchFamily="18" charset="0"/>
              </a:rPr>
              <a:t>брокери Української </a:t>
            </a:r>
            <a:r>
              <a:rPr lang="uk-UA" sz="2400" b="1" dirty="0" smtClean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latin typeface="Bookman Old Style" pitchFamily="18" charset="0"/>
              </a:rPr>
              <a:t>біржі</a:t>
            </a:r>
            <a:endParaRPr lang="uk-UA" sz="2400" b="1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1055</Words>
  <Application>Microsoft Office PowerPoint</Application>
  <PresentationFormat>Экран (4:3)</PresentationFormat>
  <Paragraphs>209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Arial Cyr</vt:lpstr>
      <vt:lpstr>Bookman Old Style</vt:lpstr>
      <vt:lpstr>Calibri</vt:lpstr>
      <vt:lpstr>Times New Roman</vt:lpstr>
      <vt:lpstr>Тема Office</vt:lpstr>
      <vt:lpstr>Фінансові посередники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metodist</cp:lastModifiedBy>
  <cp:revision>134</cp:revision>
  <dcterms:created xsi:type="dcterms:W3CDTF">2013-05-22T12:23:21Z</dcterms:created>
  <dcterms:modified xsi:type="dcterms:W3CDTF">2019-02-21T10:35:41Z</dcterms:modified>
</cp:coreProperties>
</file>