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09" r:id="rId3"/>
    <p:sldId id="290" r:id="rId4"/>
    <p:sldId id="291" r:id="rId5"/>
    <p:sldId id="295" r:id="rId6"/>
    <p:sldId id="296" r:id="rId7"/>
    <p:sldId id="297" r:id="rId8"/>
    <p:sldId id="310" r:id="rId9"/>
    <p:sldId id="298" r:id="rId10"/>
    <p:sldId id="299" r:id="rId11"/>
    <p:sldId id="289" r:id="rId12"/>
    <p:sldId id="311" r:id="rId13"/>
    <p:sldId id="300" r:id="rId14"/>
    <p:sldId id="301" r:id="rId15"/>
    <p:sldId id="302" r:id="rId16"/>
    <p:sldId id="303" r:id="rId17"/>
    <p:sldId id="292" r:id="rId18"/>
    <p:sldId id="294" r:id="rId19"/>
    <p:sldId id="293" r:id="rId20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9E2E"/>
    <a:srgbClr val="FFFF99"/>
    <a:srgbClr val="66FF99"/>
    <a:srgbClr val="66FF66"/>
    <a:srgbClr val="007434"/>
    <a:srgbClr val="007A37"/>
    <a:srgbClr val="129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AA8D4-3174-4C10-997F-8D6BD23F1223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6B132-60C4-4F99-8DEC-752A1C7E5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3536E-CA2D-4D21-AB24-53AAE6B331AE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C1C7-1E8E-42C2-8AF6-05E75F980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12736-D04F-45C9-ACD0-033B2CD116B6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A338-5C0F-4214-BB18-14AF2EA6C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ADE50-5636-4E88-A273-ECCFBEA1AC73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3444E-4D1C-4B4D-B6D3-D5FBFCD79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D886D-6D4F-477D-9077-BF9B7BBFAA52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A8824-A41B-4AC7-8D83-5E30903DF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76FC9-AAD9-4D63-8872-E809333F0A09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B40A9-3FA2-4502-AA0E-4B7017854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BF45A-6E90-4753-9661-53AEC5824FBC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37DBA-2AC7-41A7-BD56-CA244FCD7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0F0BE-FF2A-4D8F-91E6-5B0C915CDA4F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5F23F-F81B-4CB2-86E2-B7EA27958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3CAE9-5170-4C1A-9B3C-0EA619A7C4B9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91A93-7904-4955-B318-BD2803A40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C1084-F0F1-4915-90AF-40796A5D08AE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87C02-AE70-462E-8A2C-EC0AC2BC9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969BF-DF59-4D63-88A1-24689357E4B2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2624D-1008-4BAF-A96C-661211264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91810B-B985-436D-8786-6215AB9FD1C7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4943E7-F30B-423F-A9F4-4215F7D66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dragon-capital.com/ru/chastnym.html" TargetMode="External"/><Relationship Id="rId13" Type="http://schemas.openxmlformats.org/officeDocument/2006/relationships/hyperlink" Target="http://www.ux.ua/ua/member.aspx?firm=FKSKT" TargetMode="External"/><Relationship Id="rId18" Type="http://schemas.openxmlformats.org/officeDocument/2006/relationships/hyperlink" Target="http://www.kinto.com/rus/itrade.html" TargetMode="External"/><Relationship Id="rId3" Type="http://schemas.openxmlformats.org/officeDocument/2006/relationships/hyperlink" Target="http://www.ux.ua/ua/member.aspx?firm=ALCAP" TargetMode="External"/><Relationship Id="rId21" Type="http://schemas.openxmlformats.org/officeDocument/2006/relationships/hyperlink" Target="http://www.ux.ua/ua/member.aspx?firm=ONLIN" TargetMode="External"/><Relationship Id="rId7" Type="http://schemas.openxmlformats.org/officeDocument/2006/relationships/hyperlink" Target="http://www.ux.ua/ua/member.aspx?firm=DRAGN" TargetMode="External"/><Relationship Id="rId12" Type="http://schemas.openxmlformats.org/officeDocument/2006/relationships/hyperlink" Target="http://www.nettrader.ua/" TargetMode="External"/><Relationship Id="rId17" Type="http://schemas.openxmlformats.org/officeDocument/2006/relationships/hyperlink" Target="http://www.ux.ua/ua/member.aspx?firm=KINTL" TargetMode="External"/><Relationship Id="rId2" Type="http://schemas.openxmlformats.org/officeDocument/2006/relationships/hyperlink" Target="http://www.ux.ua/ua/members.aspx?online=1" TargetMode="External"/><Relationship Id="rId16" Type="http://schemas.openxmlformats.org/officeDocument/2006/relationships/hyperlink" Target="http://i-nvest.net/services_traiding.html" TargetMode="External"/><Relationship Id="rId20" Type="http://schemas.openxmlformats.org/officeDocument/2006/relationships/hyperlink" Target="http://www.navigator-invest.com.ua/index.php?option=com_content&amp;view=article&amp;id=30&amp;Itemid=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tcapital.ua/intrade" TargetMode="External"/><Relationship Id="rId11" Type="http://schemas.openxmlformats.org/officeDocument/2006/relationships/hyperlink" Target="http://www.ux.ua/ua/member.aspx?firm=FINUA" TargetMode="External"/><Relationship Id="rId24" Type="http://schemas.openxmlformats.org/officeDocument/2006/relationships/hyperlink" Target="http://www.univer.ua/" TargetMode="External"/><Relationship Id="rId5" Type="http://schemas.openxmlformats.org/officeDocument/2006/relationships/hyperlink" Target="http://www.ux.ua/ua/member.aspx?firm=ARTCP" TargetMode="External"/><Relationship Id="rId15" Type="http://schemas.openxmlformats.org/officeDocument/2006/relationships/hyperlink" Target="http://www.ux.ua/ua/member.aspx?firm=INVST" TargetMode="External"/><Relationship Id="rId23" Type="http://schemas.openxmlformats.org/officeDocument/2006/relationships/hyperlink" Target="http://www.ux.ua/ua/member.aspx?firm=UNIKA" TargetMode="External"/><Relationship Id="rId10" Type="http://schemas.openxmlformats.org/officeDocument/2006/relationships/hyperlink" Target="http://www.eavextrade.com.ua/" TargetMode="External"/><Relationship Id="rId19" Type="http://schemas.openxmlformats.org/officeDocument/2006/relationships/hyperlink" Target="http://www.ux.ua/ua/member.aspx?firm=NAVIN" TargetMode="External"/><Relationship Id="rId4" Type="http://schemas.openxmlformats.org/officeDocument/2006/relationships/hyperlink" Target="http://www.altana-capital.com/a-trade" TargetMode="External"/><Relationship Id="rId9" Type="http://schemas.openxmlformats.org/officeDocument/2006/relationships/hyperlink" Target="http://www.ux.ua/ua/member.aspx?firm=EAVEX" TargetMode="External"/><Relationship Id="rId14" Type="http://schemas.openxmlformats.org/officeDocument/2006/relationships/hyperlink" Target="http://www.sokrat.com.ua/ru/private/index_ifg/itrading/" TargetMode="External"/><Relationship Id="rId22" Type="http://schemas.openxmlformats.org/officeDocument/2006/relationships/hyperlink" Target="http://www.onlinecapital.kiev.ua/?mid=1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24085" y="647147"/>
            <a:ext cx="8640763" cy="973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dirty="0"/>
              <a:t>ІНВЕСТОРИ</a:t>
            </a:r>
            <a:r>
              <a:rPr lang="uk-UA" sz="2500" dirty="0"/>
              <a:t> – фізичні і юридичні особи, які вкладають кошти  у цінні папери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4085" y="1761840"/>
            <a:ext cx="8640763" cy="1272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dirty="0"/>
              <a:t>ЕМІТЕНТИ</a:t>
            </a:r>
            <a:r>
              <a:rPr lang="uk-UA" sz="2500" dirty="0"/>
              <a:t> – юридичні та фізичні особи, які від свого імені випускають цінні папери і </a:t>
            </a:r>
            <a:r>
              <a:rPr lang="uk-UA" sz="2500" dirty="0" err="1"/>
              <a:t>зобов</a:t>
            </a:r>
            <a:r>
              <a:rPr lang="en-US" sz="2500" dirty="0"/>
              <a:t>’</a:t>
            </a:r>
            <a:r>
              <a:rPr lang="uk-UA" sz="2500" dirty="0" err="1"/>
              <a:t>язуються</a:t>
            </a:r>
            <a:r>
              <a:rPr lang="uk-UA" sz="2500" dirty="0"/>
              <a:t> виконувати </a:t>
            </a:r>
            <a:r>
              <a:rPr lang="uk-UA" sz="2500" dirty="0" err="1"/>
              <a:t>обов</a:t>
            </a:r>
            <a:r>
              <a:rPr lang="en-US" sz="2500" dirty="0"/>
              <a:t>’</a:t>
            </a:r>
            <a:r>
              <a:rPr lang="uk-UA" sz="2500" dirty="0" err="1"/>
              <a:t>язки</a:t>
            </a:r>
            <a:r>
              <a:rPr lang="uk-UA" sz="2500" dirty="0"/>
              <a:t>, що випливають з умов їхнього випуску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085" y="44624"/>
            <a:ext cx="8640763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261938" indent="-261938" algn="ctr" fontAlgn="auto">
              <a:spcAft>
                <a:spcPts val="0"/>
              </a:spcAft>
              <a:defRPr/>
            </a:pPr>
            <a:r>
              <a:rPr lang="uk-UA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УЧАСНИКИ БІРЖІ</a:t>
            </a:r>
            <a:endParaRPr lang="en-US" sz="2400" b="1" dirty="0">
              <a:ln w="17780" cmpd="sng">
                <a:noFill/>
                <a:prstDash val="solid"/>
                <a:miter lim="800000"/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00546" y="3035156"/>
            <a:ext cx="7689272" cy="57274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750" b="1" dirty="0">
                <a:solidFill>
                  <a:schemeClr val="accent4">
                    <a:lumMod val="50000"/>
                  </a:schemeClr>
                </a:solidFill>
              </a:rPr>
              <a:t>Фінансові посередники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4085" y="3523124"/>
            <a:ext cx="8640763" cy="9381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500" b="1" u="sng" dirty="0"/>
              <a:t>Брокер</a:t>
            </a:r>
            <a:r>
              <a:rPr lang="uk-UA" sz="2500" dirty="0"/>
              <a:t> – посередник, який діє за дорученням і за рахунок клієнта, одержуючи за посередництво комісійні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4085" y="4576183"/>
            <a:ext cx="8640763" cy="10349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500" b="1" u="sng" dirty="0"/>
              <a:t>Дилер</a:t>
            </a:r>
            <a:r>
              <a:rPr lang="uk-UA" sz="2500" dirty="0"/>
              <a:t> -  посередник, який здійснює операції з купівлі-продажу цінних паперів від свого імені і за власний рахунок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00546" y="5674651"/>
            <a:ext cx="7689272" cy="572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ТРЕЙДЕР (</a:t>
            </a:r>
            <a:r>
              <a:rPr lang="en-US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TRADER</a:t>
            </a:r>
            <a:r>
              <a:rPr lang="uk-UA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) – учасник біржової торгівлі</a:t>
            </a:r>
          </a:p>
        </p:txBody>
      </p:sp>
    </p:spTree>
    <p:extLst>
      <p:ext uri="{BB962C8B-B14F-4D97-AF65-F5344CB8AC3E}">
        <p14:creationId xmlns:p14="http://schemas.microsoft.com/office/powerpoint/2010/main" val="20344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085" y="189380"/>
            <a:ext cx="8640763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261938" indent="-261938" algn="ctr" fontAlgn="auto">
              <a:spcAft>
                <a:spcPts val="0"/>
              </a:spcAft>
              <a:defRPr/>
            </a:pPr>
            <a:r>
              <a:rPr lang="uk-UA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ЯПОНСЬКІ СВІЧКИ (</a:t>
            </a:r>
            <a:r>
              <a:rPr lang="en-US" sz="2400" b="1" dirty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Japanese candles</a:t>
            </a:r>
            <a:r>
              <a:rPr lang="uk-UA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5" y="944890"/>
            <a:ext cx="3414529" cy="2907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6" y="4298260"/>
            <a:ext cx="4477240" cy="16456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4435" t="19603" r="15181" b="17898"/>
          <a:stretch/>
        </p:blipFill>
        <p:spPr>
          <a:xfrm>
            <a:off x="4701325" y="944890"/>
            <a:ext cx="4288906" cy="21412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91" y="3379944"/>
            <a:ext cx="3954959" cy="27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51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66" y="76607"/>
            <a:ext cx="8973930" cy="830997"/>
          </a:xfrm>
          <a:prstGeom prst="rect">
            <a:avLst/>
          </a:prstGeom>
          <a:solidFill>
            <a:srgbClr val="CC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261938" indent="-261938" algn="ctr" fontAlgn="auto">
              <a:spcAft>
                <a:spcPts val="0"/>
              </a:spcAft>
              <a:defRPr/>
            </a:pPr>
            <a:r>
              <a:rPr 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7434"/>
                </a:solidFill>
                <a:latin typeface="Bookman Old Style" pitchFamily="18" charset="0"/>
              </a:rPr>
              <a:t>UX – </a:t>
            </a:r>
            <a:r>
              <a:rPr lang="uk-UA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7434"/>
                </a:solidFill>
                <a:latin typeface="Bookman Old Style" pitchFamily="18" charset="0"/>
              </a:rPr>
              <a:t>індекс українських акцій, що розраховується на цінах</a:t>
            </a:r>
            <a:r>
              <a:rPr 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7434"/>
                </a:solidFill>
                <a:latin typeface="Bookman Old Style" pitchFamily="18" charset="0"/>
              </a:rPr>
              <a:t> 6 </a:t>
            </a:r>
            <a:r>
              <a:rPr lang="uk-UA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7434"/>
                </a:solidFill>
                <a:latin typeface="Bookman Old Style" pitchFamily="18" charset="0"/>
              </a:rPr>
              <a:t>акцій «блакитних фішок України»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583274"/>
            <a:ext cx="1512168" cy="114899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218978"/>
              </p:ext>
            </p:extLst>
          </p:nvPr>
        </p:nvGraphicFramePr>
        <p:xfrm>
          <a:off x="102431" y="1052736"/>
          <a:ext cx="8894199" cy="2809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7727">
                  <a:extLst>
                    <a:ext uri="{9D8B030D-6E8A-4147-A177-3AD203B41FA5}">
                      <a16:colId xmlns:a16="http://schemas.microsoft.com/office/drawing/2014/main" val="693654908"/>
                    </a:ext>
                  </a:extLst>
                </a:gridCol>
                <a:gridCol w="3677110">
                  <a:extLst>
                    <a:ext uri="{9D8B030D-6E8A-4147-A177-3AD203B41FA5}">
                      <a16:colId xmlns:a16="http://schemas.microsoft.com/office/drawing/2014/main" val="1282137130"/>
                    </a:ext>
                  </a:extLst>
                </a:gridCol>
                <a:gridCol w="1764260">
                  <a:extLst>
                    <a:ext uri="{9D8B030D-6E8A-4147-A177-3AD203B41FA5}">
                      <a16:colId xmlns:a16="http://schemas.microsoft.com/office/drawing/2014/main" val="1382717242"/>
                    </a:ext>
                  </a:extLst>
                </a:gridCol>
                <a:gridCol w="1337745">
                  <a:extLst>
                    <a:ext uri="{9D8B030D-6E8A-4147-A177-3AD203B41FA5}">
                      <a16:colId xmlns:a16="http://schemas.microsoft.com/office/drawing/2014/main" val="1669554171"/>
                    </a:ext>
                  </a:extLst>
                </a:gridCol>
                <a:gridCol w="1247357">
                  <a:extLst>
                    <a:ext uri="{9D8B030D-6E8A-4147-A177-3AD203B41FA5}">
                      <a16:colId xmlns:a16="http://schemas.microsoft.com/office/drawing/2014/main" val="2976901173"/>
                    </a:ext>
                  </a:extLst>
                </a:gridCol>
              </a:tblGrid>
              <a:tr h="9087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Код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>
                          <a:effectLst/>
                        </a:rPr>
                        <a:t>Назва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>
                          <a:effectLst/>
                        </a:rPr>
                        <a:t>Кількість</a:t>
                      </a:r>
                      <a:r>
                        <a:rPr lang="ru-RU" sz="2000" b="1" u="none" strike="noStrike" dirty="0">
                          <a:effectLst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</a:rPr>
                        <a:t>акцій</a:t>
                      </a:r>
                      <a:r>
                        <a:rPr lang="ru-RU" sz="2000" b="1" u="none" strike="noStrike" dirty="0">
                          <a:effectLst/>
                        </a:rPr>
                        <a:t> в </a:t>
                      </a:r>
                      <a:r>
                        <a:rPr lang="ru-RU" sz="2000" b="1" u="none" strike="noStrike" dirty="0" err="1">
                          <a:effectLst/>
                        </a:rPr>
                        <a:t>обігу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free-float </a:t>
                      </a:r>
                      <a:r>
                        <a:rPr lang="en-US" sz="2000" b="1" u="none" strike="noStrike" dirty="0">
                          <a:effectLst/>
                        </a:rPr>
                        <a:t>(Wi)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Вага </a:t>
                      </a:r>
                      <a:r>
                        <a:rPr lang="ru-RU" sz="2000" b="1" u="none" strike="noStrike" dirty="0" err="1">
                          <a:effectLst/>
                        </a:rPr>
                        <a:t>акцій</a:t>
                      </a:r>
                      <a:r>
                        <a:rPr lang="ru-RU" sz="2000" b="1" u="none" strike="noStrike" dirty="0">
                          <a:effectLst/>
                        </a:rPr>
                        <a:t> станом на 30.11.2018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4563290"/>
                  </a:ext>
                </a:extLst>
              </a:tr>
              <a:tr h="302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BAVL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>
                          <a:effectLst/>
                        </a:rPr>
                        <a:t>Райффайзен</a:t>
                      </a:r>
                      <a:r>
                        <a:rPr lang="ru-RU" sz="2000" u="none" strike="noStrike" dirty="0">
                          <a:effectLst/>
                        </a:rPr>
                        <a:t> Банк Аваль, аз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61 495 162 580</a:t>
                      </a:r>
                      <a:endParaRPr lang="ru-RU" sz="2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>
                          <a:effectLst/>
                        </a:rPr>
                        <a:t>2,0%</a:t>
                      </a:r>
                      <a:endParaRPr lang="ru-RU" sz="2000" b="0" i="0" u="none" strike="noStrike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>
                          <a:effectLst/>
                        </a:rPr>
                        <a:t>16,98%</a:t>
                      </a:r>
                      <a:endParaRPr lang="ru-RU" sz="2000" b="0" i="0" u="none" strike="noStrike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0602170"/>
                  </a:ext>
                </a:extLst>
              </a:tr>
              <a:tr h="302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CEEN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>
                          <a:effectLst/>
                        </a:rPr>
                        <a:t>Центренерго</a:t>
                      </a:r>
                      <a:r>
                        <a:rPr lang="ru-RU" sz="2000" u="none" strike="noStrike" dirty="0">
                          <a:effectLst/>
                        </a:rPr>
                        <a:t>, аз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369 407 108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>
                          <a:effectLst/>
                        </a:rPr>
                        <a:t>22,0%</a:t>
                      </a:r>
                      <a:endParaRPr lang="ru-RU" sz="2000" b="0" i="0" u="none" strike="noStrike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>
                          <a:effectLst/>
                        </a:rPr>
                        <a:t>25,00%</a:t>
                      </a:r>
                      <a:endParaRPr lang="ru-RU" sz="2000" b="0" i="0" u="none" strike="noStrike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7087687"/>
                  </a:ext>
                </a:extLst>
              </a:tr>
              <a:tr h="302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DOEN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>
                          <a:effectLst/>
                        </a:rPr>
                        <a:t>Донбасенерго</a:t>
                      </a:r>
                      <a:r>
                        <a:rPr lang="ru-RU" sz="2000" u="none" strike="noStrike" dirty="0">
                          <a:effectLst/>
                        </a:rPr>
                        <a:t>, аз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23 644 301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>
                          <a:effectLst/>
                        </a:rPr>
                        <a:t>14,0%</a:t>
                      </a:r>
                      <a:endParaRPr lang="ru-RU" sz="2000" b="0" i="0" u="none" strike="noStrike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>
                          <a:effectLst/>
                        </a:rPr>
                        <a:t>4,83%</a:t>
                      </a:r>
                      <a:endParaRPr lang="ru-RU" sz="2000" b="0" i="0" u="none" strike="noStrike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6926163"/>
                  </a:ext>
                </a:extLst>
              </a:tr>
              <a:tr h="302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MSICH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Мотор </a:t>
                      </a:r>
                      <a:r>
                        <a:rPr lang="ru-RU" sz="2000" u="none" strike="noStrike" dirty="0" err="1">
                          <a:effectLst/>
                        </a:rPr>
                        <a:t>Січ</a:t>
                      </a:r>
                      <a:r>
                        <a:rPr lang="ru-RU" sz="2000" u="none" strike="noStrike" dirty="0">
                          <a:effectLst/>
                        </a:rPr>
                        <a:t>, аз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2 077 990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</a:rPr>
                        <a:t>20,5%</a:t>
                      </a:r>
                      <a:endParaRPr lang="ru-RU" sz="2000" b="0" i="0" u="none" strike="noStrike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>
                          <a:effectLst/>
                        </a:rPr>
                        <a:t>25,00%</a:t>
                      </a:r>
                      <a:endParaRPr lang="ru-RU" sz="2000" b="0" i="0" u="none" strike="noStrike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2700881"/>
                  </a:ext>
                </a:extLst>
              </a:tr>
              <a:tr h="3029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TATM</a:t>
                      </a:r>
                      <a:endParaRPr lang="en-US" sz="2000" b="0" i="0" u="none" strike="noStrike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 err="1">
                          <a:effectLst/>
                        </a:rPr>
                        <a:t>Турбоатом</a:t>
                      </a:r>
                      <a:r>
                        <a:rPr lang="ru-RU" sz="2000" u="none" strike="noStrike" dirty="0">
                          <a:effectLst/>
                        </a:rPr>
                        <a:t>, аз</a:t>
                      </a:r>
                      <a:endParaRPr lang="ru-RU" sz="2000" b="0" i="0" u="none" strike="noStrike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</a:rPr>
                        <a:t>422 496 520 </a:t>
                      </a:r>
                      <a:endParaRPr lang="ru-RU" sz="2000" b="0" i="0" u="none" strike="noStrike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</a:rPr>
                        <a:t>3,5% </a:t>
                      </a:r>
                      <a:endParaRPr lang="ru-RU" sz="2000" b="0" i="0" u="none" strike="noStrike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>
                          <a:effectLst/>
                        </a:rPr>
                        <a:t>8,13%</a:t>
                      </a:r>
                      <a:endParaRPr lang="ru-RU" sz="2000" b="0" i="0" u="none" strike="noStrike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660973"/>
                  </a:ext>
                </a:extLst>
              </a:tr>
              <a:tr h="302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UNAF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>
                          <a:effectLst/>
                        </a:rPr>
                        <a:t>Укрнафта</a:t>
                      </a:r>
                      <a:r>
                        <a:rPr lang="ru-RU" sz="2000" u="none" strike="noStrike" dirty="0">
                          <a:effectLst/>
                        </a:rPr>
                        <a:t>, аз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54 228 510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</a:rPr>
                        <a:t>7,0%</a:t>
                      </a:r>
                      <a:endParaRPr lang="ru-RU" sz="2000" b="0" i="0" u="none" strike="noStrike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</a:rPr>
                        <a:t>20,06%</a:t>
                      </a:r>
                      <a:endParaRPr lang="ru-RU" sz="2000" b="0" i="0" u="none" strike="noStrike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197324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23928" y="4493244"/>
            <a:ext cx="5580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Список </a:t>
            </a:r>
            <a:r>
              <a:rPr lang="ru-RU" b="1" u="sng" dirty="0" err="1">
                <a:solidFill>
                  <a:srgbClr val="FF0000"/>
                </a:solidFill>
              </a:rPr>
              <a:t>кандидатів</a:t>
            </a:r>
            <a:r>
              <a:rPr lang="ru-RU" b="1" u="sng" dirty="0">
                <a:solidFill>
                  <a:srgbClr val="FF0000"/>
                </a:solidFill>
              </a:rPr>
              <a:t> на </a:t>
            </a:r>
            <a:r>
              <a:rPr lang="ru-RU" b="1" u="sng" dirty="0" err="1">
                <a:solidFill>
                  <a:srgbClr val="FF0000"/>
                </a:solidFill>
              </a:rPr>
              <a:t>включення</a:t>
            </a:r>
            <a:r>
              <a:rPr lang="ru-RU" b="1" u="sng" dirty="0">
                <a:solidFill>
                  <a:srgbClr val="FF0000"/>
                </a:solidFill>
              </a:rPr>
              <a:t>:	</a:t>
            </a:r>
          </a:p>
          <a:p>
            <a:r>
              <a:rPr lang="ru-RU" dirty="0"/>
              <a:t>MHPC	MHP S.A</a:t>
            </a:r>
          </a:p>
          <a:p>
            <a:r>
              <a:rPr lang="ru-RU" dirty="0"/>
              <a:t>UTLM	</a:t>
            </a:r>
            <a:r>
              <a:rPr lang="ru-RU" dirty="0" err="1"/>
              <a:t>Укртелеком</a:t>
            </a:r>
            <a:r>
              <a:rPr lang="ru-RU" dirty="0"/>
              <a:t>, аз</a:t>
            </a:r>
          </a:p>
          <a:p>
            <a:r>
              <a:rPr lang="ru-RU" dirty="0"/>
              <a:t>KVBZ	</a:t>
            </a:r>
            <a:r>
              <a:rPr lang="ru-RU" dirty="0" err="1"/>
              <a:t>Крюківський</a:t>
            </a:r>
            <a:r>
              <a:rPr lang="ru-RU" dirty="0"/>
              <a:t> </a:t>
            </a:r>
            <a:r>
              <a:rPr lang="ru-RU" dirty="0" err="1"/>
              <a:t>вагонобудівний</a:t>
            </a:r>
            <a:r>
              <a:rPr lang="ru-RU" dirty="0"/>
              <a:t> завод, аз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2" b="32687"/>
          <a:stretch/>
        </p:blipFill>
        <p:spPr>
          <a:xfrm>
            <a:off x="102431" y="4042023"/>
            <a:ext cx="2237321" cy="507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40" y="5682584"/>
            <a:ext cx="1669156" cy="9439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6" b="27912"/>
          <a:stretch/>
        </p:blipFill>
        <p:spPr>
          <a:xfrm>
            <a:off x="1281161" y="4665434"/>
            <a:ext cx="211718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79452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88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66" y="76607"/>
            <a:ext cx="8973930" cy="830997"/>
          </a:xfrm>
          <a:prstGeom prst="rect">
            <a:avLst/>
          </a:prstGeom>
          <a:solidFill>
            <a:srgbClr val="CC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261938" indent="-261938" algn="ctr" fontAlgn="auto">
              <a:spcAft>
                <a:spcPts val="0"/>
              </a:spcAft>
              <a:defRPr/>
            </a:pPr>
            <a:r>
              <a:rPr lang="en-US" sz="2400" b="1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007434"/>
                </a:solidFill>
                <a:latin typeface="Bookman Old Style" pitchFamily="18" charset="0"/>
              </a:rPr>
              <a:t>UXagro</a:t>
            </a:r>
            <a:r>
              <a:rPr 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7434"/>
                </a:solidFill>
                <a:latin typeface="Bookman Old Style" pitchFamily="18" charset="0"/>
              </a:rPr>
              <a:t> – </a:t>
            </a:r>
            <a:r>
              <a:rPr lang="uk-UA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7434"/>
                </a:solidFill>
                <a:latin typeface="Bookman Old Style" pitchFamily="18" charset="0"/>
              </a:rPr>
              <a:t>індекс українських акцій</a:t>
            </a:r>
            <a:r>
              <a:rPr 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7434"/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7434"/>
                </a:solidFill>
                <a:latin typeface="Bookman Old Style" pitchFamily="18" charset="0"/>
              </a:rPr>
              <a:t>аграрних компаній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62566" y="998959"/>
          <a:ext cx="8973930" cy="2671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9388">
                  <a:extLst>
                    <a:ext uri="{9D8B030D-6E8A-4147-A177-3AD203B41FA5}">
                      <a16:colId xmlns:a16="http://schemas.microsoft.com/office/drawing/2014/main" val="3023264576"/>
                    </a:ext>
                  </a:extLst>
                </a:gridCol>
                <a:gridCol w="3779904">
                  <a:extLst>
                    <a:ext uri="{9D8B030D-6E8A-4147-A177-3AD203B41FA5}">
                      <a16:colId xmlns:a16="http://schemas.microsoft.com/office/drawing/2014/main" val="4217913638"/>
                    </a:ext>
                  </a:extLst>
                </a:gridCol>
                <a:gridCol w="2441179">
                  <a:extLst>
                    <a:ext uri="{9D8B030D-6E8A-4147-A177-3AD203B41FA5}">
                      <a16:colId xmlns:a16="http://schemas.microsoft.com/office/drawing/2014/main" val="2640387924"/>
                    </a:ext>
                  </a:extLst>
                </a:gridCol>
                <a:gridCol w="681115">
                  <a:extLst>
                    <a:ext uri="{9D8B030D-6E8A-4147-A177-3AD203B41FA5}">
                      <a16:colId xmlns:a16="http://schemas.microsoft.com/office/drawing/2014/main" val="1772020149"/>
                    </a:ext>
                  </a:extLst>
                </a:gridCol>
                <a:gridCol w="922344">
                  <a:extLst>
                    <a:ext uri="{9D8B030D-6E8A-4147-A177-3AD203B41FA5}">
                      <a16:colId xmlns:a16="http://schemas.microsoft.com/office/drawing/2014/main" val="3386689992"/>
                    </a:ext>
                  </a:extLst>
                </a:gridCol>
              </a:tblGrid>
              <a:tr h="857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Bookman Old Style" panose="02050604050505020204" pitchFamily="18" charset="0"/>
                        </a:rPr>
                        <a:t>Код</a:t>
                      </a:r>
                      <a:endParaRPr lang="ru-RU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err="1">
                          <a:effectLst/>
                          <a:latin typeface="Bookman Old Style" panose="02050604050505020204" pitchFamily="18" charset="0"/>
                        </a:rPr>
                        <a:t>Назва</a:t>
                      </a:r>
                      <a:endParaRPr lang="ru-RU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err="1">
                          <a:effectLst/>
                          <a:latin typeface="Bookman Old Style" panose="02050604050505020204" pitchFamily="18" charset="0"/>
                        </a:rPr>
                        <a:t>Кількість</a:t>
                      </a:r>
                      <a:r>
                        <a:rPr lang="ru-RU" sz="1700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700" u="none" strike="noStrike" dirty="0" err="1">
                          <a:effectLst/>
                          <a:latin typeface="Bookman Old Style" panose="02050604050505020204" pitchFamily="18" charset="0"/>
                        </a:rPr>
                        <a:t>випущених</a:t>
                      </a:r>
                      <a:r>
                        <a:rPr lang="ru-RU" sz="1700" u="none" strike="noStrike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700" u="none" strike="noStrike" dirty="0" err="1" smtClean="0">
                          <a:effectLst/>
                          <a:latin typeface="Bookman Old Style" panose="02050604050505020204" pitchFamily="18" charset="0"/>
                        </a:rPr>
                        <a:t>акцій</a:t>
                      </a:r>
                      <a:endParaRPr lang="ru-RU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man Old Style" panose="02050604050505020204" pitchFamily="18" charset="0"/>
                        </a:rPr>
                        <a:t> free-float (Wi)</a:t>
                      </a:r>
                      <a:endParaRPr lang="en-US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Bookman Old Style" panose="02050604050505020204" pitchFamily="18" charset="0"/>
                        </a:rPr>
                        <a:t>Вага </a:t>
                      </a:r>
                      <a:r>
                        <a:rPr lang="ru-RU" sz="1700" u="none" strike="noStrike" dirty="0" err="1">
                          <a:effectLst/>
                          <a:latin typeface="Bookman Old Style" panose="02050604050505020204" pitchFamily="18" charset="0"/>
                        </a:rPr>
                        <a:t>акцій</a:t>
                      </a:r>
                      <a:endParaRPr lang="ru-RU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4379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AST</a:t>
                      </a:r>
                      <a:endParaRPr lang="en-US" sz="17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Астарта-</a:t>
                      </a:r>
                      <a:r>
                        <a:rPr lang="ru-RU" sz="17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Київ</a:t>
                      </a:r>
                      <a:endParaRPr lang="en-US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Bookman Old Style" panose="02050604050505020204" pitchFamily="18" charset="0"/>
                        </a:rPr>
                        <a:t>25 000 </a:t>
                      </a:r>
                      <a:r>
                        <a:rPr lang="ru-RU" sz="17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000 </a:t>
                      </a:r>
                      <a:endParaRPr lang="ru-RU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37 %</a:t>
                      </a:r>
                      <a:endParaRPr lang="ru-RU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25,00%</a:t>
                      </a:r>
                      <a:endParaRPr lang="ru-RU" sz="1700" b="0" i="0" u="none" strike="noStrike" dirty="0">
                        <a:solidFill>
                          <a:srgbClr val="262626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14935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AVGR</a:t>
                      </a:r>
                      <a:endParaRPr lang="en-US" sz="17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7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Авангард</a:t>
                      </a:r>
                      <a:endParaRPr lang="en-US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Bookman Old Style" panose="02050604050505020204" pitchFamily="18" charset="0"/>
                        </a:rPr>
                        <a:t>6 387 185</a:t>
                      </a:r>
                      <a:endParaRPr lang="ru-RU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22 %</a:t>
                      </a:r>
                      <a:endParaRPr lang="ru-RU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>
                          <a:effectLst/>
                          <a:latin typeface="Bookman Old Style" panose="02050604050505020204" pitchFamily="18" charset="0"/>
                        </a:rPr>
                        <a:t>6,58%</a:t>
                      </a:r>
                      <a:endParaRPr lang="ru-RU" sz="1700" b="0" i="0" u="none" strike="noStrike">
                        <a:solidFill>
                          <a:srgbClr val="262626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08717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IMC</a:t>
                      </a:r>
                      <a:endParaRPr lang="en-US" sz="17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7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Індустріальна молочна компанія</a:t>
                      </a:r>
                      <a:endParaRPr lang="en-US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Bookman Old Style" panose="02050604050505020204" pitchFamily="18" charset="0"/>
                        </a:rPr>
                        <a:t>31 300 000</a:t>
                      </a:r>
                      <a:endParaRPr lang="ru-RU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31 %</a:t>
                      </a:r>
                      <a:endParaRPr lang="ru-RU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>
                          <a:effectLst/>
                          <a:latin typeface="Bookman Old Style" panose="02050604050505020204" pitchFamily="18" charset="0"/>
                        </a:rPr>
                        <a:t>5,07%</a:t>
                      </a:r>
                      <a:endParaRPr lang="ru-RU" sz="1700" b="0" i="0" u="none" strike="noStrike">
                        <a:solidFill>
                          <a:srgbClr val="262626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1742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KER</a:t>
                      </a:r>
                      <a:endParaRPr lang="en-US" sz="17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7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Кернел</a:t>
                      </a:r>
                      <a:endParaRPr lang="en-US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Bookman Old Style" panose="02050604050505020204" pitchFamily="18" charset="0"/>
                        </a:rPr>
                        <a:t>79 683 410</a:t>
                      </a:r>
                      <a:endParaRPr lang="ru-RU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61 %</a:t>
                      </a:r>
                      <a:endParaRPr lang="ru-RU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Bookman Old Style" panose="02050604050505020204" pitchFamily="18" charset="0"/>
                        </a:rPr>
                        <a:t>25,00%</a:t>
                      </a:r>
                      <a:endParaRPr lang="ru-RU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2112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MHPC</a:t>
                      </a:r>
                      <a:endParaRPr lang="en-US" sz="17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7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Миронівський хлібопродукт</a:t>
                      </a:r>
                      <a:endParaRPr lang="en-US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Bookman Old Style" panose="02050604050505020204" pitchFamily="18" charset="0"/>
                        </a:rPr>
                        <a:t>110 777 </a:t>
                      </a:r>
                      <a:r>
                        <a:rPr lang="ru-RU" sz="17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000 </a:t>
                      </a:r>
                      <a:endParaRPr lang="ru-RU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34 %</a:t>
                      </a:r>
                      <a:endParaRPr lang="ru-RU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Bookman Old Style" panose="02050604050505020204" pitchFamily="18" charset="0"/>
                        </a:rPr>
                        <a:t>25,00%</a:t>
                      </a:r>
                      <a:endParaRPr lang="ru-RU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6165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MLK</a:t>
                      </a:r>
                      <a:endParaRPr lang="en-US" sz="17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700" u="none" strike="noStrike" dirty="0" err="1" smtClean="0">
                          <a:effectLst/>
                          <a:latin typeface="Bookman Old Style" panose="02050604050505020204" pitchFamily="18" charset="0"/>
                        </a:rPr>
                        <a:t>Мілкіленд</a:t>
                      </a:r>
                      <a:endParaRPr lang="en-US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Bookman Old Style" panose="02050604050505020204" pitchFamily="18" charset="0"/>
                        </a:rPr>
                        <a:t>31 250 000</a:t>
                      </a:r>
                      <a:endParaRPr lang="ru-RU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21 %</a:t>
                      </a:r>
                      <a:endParaRPr lang="ru-RU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Bookman Old Style" panose="02050604050505020204" pitchFamily="18" charset="0"/>
                        </a:rPr>
                        <a:t>0,90%</a:t>
                      </a:r>
                      <a:endParaRPr lang="ru-RU" sz="1700" b="0" i="0" u="none" strike="noStrike" dirty="0">
                        <a:solidFill>
                          <a:srgbClr val="262626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4377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OVO</a:t>
                      </a:r>
                      <a:endParaRPr lang="en-US" sz="17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700" b="0" i="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Овостар</a:t>
                      </a:r>
                      <a:endParaRPr lang="en-US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Bookman Old Style" panose="02050604050505020204" pitchFamily="18" charset="0"/>
                        </a:rPr>
                        <a:t>6 000 000</a:t>
                      </a:r>
                      <a:endParaRPr lang="ru-RU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29 %</a:t>
                      </a:r>
                      <a:endParaRPr lang="ru-RU" sz="1700" b="0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Bookman Old Style" panose="02050604050505020204" pitchFamily="18" charset="0"/>
                        </a:rPr>
                        <a:t>12,45%</a:t>
                      </a:r>
                      <a:endParaRPr lang="ru-RU" sz="1700" b="0" i="0" u="none" strike="noStrike" dirty="0">
                        <a:solidFill>
                          <a:srgbClr val="262626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35935"/>
                  </a:ext>
                </a:extLst>
              </a:tr>
            </a:tbl>
          </a:graphicData>
        </a:graphic>
      </p:graphicFrame>
      <p:pic>
        <p:nvPicPr>
          <p:cNvPr id="19" name="Picture 7" descr="top.mail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336" y="113044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http://r.i.ua/s?u41775&amp;p0&amp;n0.848297119140625&amp;c1&amp;d32&amp;w1280&amp;h1024&amp;rwww.ux.ua/a2505/%3Fnt%3D1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386" y="113044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top.mail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336" y="113044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http://r.i.ua/s?u41775&amp;p0&amp;n0.848297119140625&amp;c1&amp;d32&amp;w1280&amp;h1024&amp;rwww.ux.ua/a2505/%3Fnt%3D1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386" y="113044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" y="3681114"/>
            <a:ext cx="1766234" cy="1135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90" y="3892625"/>
            <a:ext cx="1847850" cy="923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68" y="3681114"/>
            <a:ext cx="2440132" cy="11956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957" y="3681274"/>
            <a:ext cx="1992457" cy="157299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91" y="4816550"/>
            <a:ext cx="988517" cy="12933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26" y="4963635"/>
            <a:ext cx="2686395" cy="10745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96" y="5027287"/>
            <a:ext cx="1992457" cy="108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92"/>
          <a:stretch/>
        </p:blipFill>
        <p:spPr>
          <a:xfrm>
            <a:off x="406189" y="3200400"/>
            <a:ext cx="8286683" cy="29925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566" y="76607"/>
            <a:ext cx="8973930" cy="461665"/>
          </a:xfrm>
          <a:prstGeom prst="rect">
            <a:avLst/>
          </a:prstGeom>
          <a:solidFill>
            <a:srgbClr val="CC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261938" indent="-261938" algn="ctr" fontAlgn="auto">
              <a:spcAft>
                <a:spcPts val="0"/>
              </a:spcAft>
              <a:defRPr/>
            </a:pPr>
            <a:r>
              <a:rPr lang="ru-RU" sz="2400" b="1" dirty="0" err="1">
                <a:ln w="17780" cmpd="sng">
                  <a:noFill/>
                  <a:prstDash val="solid"/>
                  <a:miter lim="800000"/>
                </a:ln>
                <a:solidFill>
                  <a:srgbClr val="007434"/>
                </a:solidFill>
                <a:latin typeface="Bookman Old Style" pitchFamily="18" charset="0"/>
              </a:rPr>
              <a:t>Лідери</a:t>
            </a:r>
            <a:r>
              <a:rPr lang="ru-RU" sz="2400" b="1" dirty="0">
                <a:ln w="17780" cmpd="sng">
                  <a:noFill/>
                  <a:prstDash val="solid"/>
                  <a:miter lim="800000"/>
                </a:ln>
                <a:solidFill>
                  <a:srgbClr val="007434"/>
                </a:solidFill>
                <a:latin typeface="Bookman Old Style" pitchFamily="18" charset="0"/>
              </a:rPr>
              <a:t> обороту за </a:t>
            </a:r>
            <a:r>
              <a:rPr lang="ru-RU" sz="2400" b="1" dirty="0" err="1">
                <a:ln w="17780" cmpd="sng">
                  <a:noFill/>
                  <a:prstDash val="solid"/>
                  <a:miter lim="800000"/>
                </a:ln>
                <a:solidFill>
                  <a:srgbClr val="007434"/>
                </a:solidFill>
                <a:latin typeface="Bookman Old Style" pitchFamily="18" charset="0"/>
              </a:rPr>
              <a:t>період</a:t>
            </a:r>
            <a:r>
              <a:rPr lang="ru-RU" sz="2400" b="1" dirty="0">
                <a:ln w="17780" cmpd="sng">
                  <a:noFill/>
                  <a:prstDash val="solid"/>
                  <a:miter lim="800000"/>
                </a:ln>
                <a:solidFill>
                  <a:srgbClr val="007434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7434"/>
                </a:solidFill>
                <a:latin typeface="Bookman Old Style" pitchFamily="18" charset="0"/>
              </a:rPr>
              <a:t>(</a:t>
            </a:r>
            <a:r>
              <a:rPr lang="uk-UA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7434"/>
                </a:solidFill>
                <a:latin typeface="Bookman Old Style" pitchFamily="18" charset="0"/>
              </a:rPr>
              <a:t>11-15 червня 2018</a:t>
            </a:r>
            <a:r>
              <a:rPr lang="ru-RU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7434"/>
                </a:solidFill>
                <a:latin typeface="Bookman Old Style" pitchFamily="18" charset="0"/>
              </a:rPr>
              <a:t>)</a:t>
            </a:r>
            <a:endParaRPr lang="ru-RU" sz="2400" b="1" dirty="0">
              <a:ln w="17780" cmpd="sng">
                <a:noFill/>
                <a:prstDash val="solid"/>
                <a:miter lim="800000"/>
              </a:ln>
              <a:solidFill>
                <a:srgbClr val="007434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183" y="3973416"/>
            <a:ext cx="7948694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261938" indent="-261938" algn="ctr" fontAlgn="auto">
              <a:spcAft>
                <a:spcPts val="0"/>
              </a:spcAft>
              <a:defRPr/>
            </a:pPr>
            <a:r>
              <a:rPr lang="ru-RU" sz="4400" b="1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Інформація</a:t>
            </a:r>
            <a:r>
              <a:rPr lang="ru-RU" sz="4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 і </a:t>
            </a:r>
            <a:r>
              <a:rPr lang="ru-RU" sz="4400" b="1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аналітика</a:t>
            </a:r>
            <a:r>
              <a:rPr lang="ru-RU" sz="4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 – основа </a:t>
            </a:r>
            <a:r>
              <a:rPr lang="ru-RU" sz="4400" b="1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трей</a:t>
            </a:r>
            <a:r>
              <a:rPr lang="ru-RU" sz="4400" b="1" dirty="0" err="1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д</a:t>
            </a:r>
            <a:r>
              <a:rPr lang="ru-RU" sz="4400" b="1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ингу</a:t>
            </a:r>
            <a:endParaRPr lang="ru-RU" sz="4400" b="1" dirty="0">
              <a:ln w="17780" cmpd="sng">
                <a:noFill/>
                <a:prstDash val="solid"/>
                <a:miter lim="800000"/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548902"/>
              </p:ext>
            </p:extLst>
          </p:nvPr>
        </p:nvGraphicFramePr>
        <p:xfrm>
          <a:off x="179512" y="688236"/>
          <a:ext cx="8640960" cy="2380722"/>
        </p:xfrm>
        <a:graphic>
          <a:graphicData uri="http://schemas.openxmlformats.org/drawingml/2006/table">
            <a:tbl>
              <a:tblPr/>
              <a:tblGrid>
                <a:gridCol w="1226214">
                  <a:extLst>
                    <a:ext uri="{9D8B030D-6E8A-4147-A177-3AD203B41FA5}">
                      <a16:colId xmlns:a16="http://schemas.microsoft.com/office/drawing/2014/main" val="2754133781"/>
                    </a:ext>
                  </a:extLst>
                </a:gridCol>
                <a:gridCol w="5788604">
                  <a:extLst>
                    <a:ext uri="{9D8B030D-6E8A-4147-A177-3AD203B41FA5}">
                      <a16:colId xmlns:a16="http://schemas.microsoft.com/office/drawing/2014/main" val="3046061368"/>
                    </a:ext>
                  </a:extLst>
                </a:gridCol>
                <a:gridCol w="1626142">
                  <a:extLst>
                    <a:ext uri="{9D8B030D-6E8A-4147-A177-3AD203B41FA5}">
                      <a16:colId xmlns:a16="http://schemas.microsoft.com/office/drawing/2014/main" val="2539993320"/>
                    </a:ext>
                  </a:extLst>
                </a:gridCol>
              </a:tblGrid>
              <a:tr h="3967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Код</a:t>
                      </a:r>
                      <a:endParaRPr lang="ru-RU" sz="440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40" marR="27940" marT="22225" marB="222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B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Найменування</a:t>
                      </a:r>
                      <a:endParaRPr lang="ru-RU" sz="440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40" marR="27940" marT="22225" marB="22225" anchor="ctr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4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4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4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B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Об’єм, грн.</a:t>
                      </a:r>
                      <a:endParaRPr lang="ru-RU" sz="44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40" marR="27940" marT="22225" marB="22225" anchor="ctr">
                    <a:lnL w="12700" cap="flat" cmpd="sng" algn="ctr">
                      <a:solidFill>
                        <a:srgbClr val="4084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4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4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4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647347"/>
                  </a:ext>
                </a:extLst>
              </a:tr>
              <a:tr h="396787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FARM</a:t>
                      </a:r>
                      <a:endParaRPr lang="en-US" sz="44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55" marR="33655" marT="22225" marB="22225" anchor="b">
                    <a:lnL w="12700" cap="flat" cmpd="sng" algn="ctr">
                      <a:solidFill>
                        <a:srgbClr val="A87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7E5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7E5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Фармак</a:t>
                      </a:r>
                      <a:endParaRPr lang="ru-RU" sz="440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55" marR="33655" marT="22225" marB="22225" anchor="b">
                    <a:lnL w="12700" cap="flat" cmpd="sng" algn="ctr">
                      <a:solidFill>
                        <a:srgbClr val="A87E5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5FBE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4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5FB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 8 039 435</a:t>
                      </a:r>
                      <a:endParaRPr lang="ru-RU" sz="44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55" marR="33655" marT="22225" marB="22225" anchor="b">
                    <a:lnL w="12700" cap="flat" cmpd="sng" algn="ctr">
                      <a:solidFill>
                        <a:srgbClr val="285FBE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5DBE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4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5DB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740507"/>
                  </a:ext>
                </a:extLst>
              </a:tr>
              <a:tr h="396787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BAVL</a:t>
                      </a:r>
                      <a:endParaRPr lang="en-US" sz="44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55" marR="33655" marT="22225" marB="22225" anchor="b">
                    <a:lnL w="12700" cap="flat" cmpd="sng" algn="ctr">
                      <a:solidFill>
                        <a:srgbClr val="5079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95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7E5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95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Райффайзен</a:t>
                      </a:r>
                      <a:r>
                        <a:rPr lang="ru-RU" sz="2000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Банк Аваль</a:t>
                      </a:r>
                      <a:endParaRPr lang="ru-RU" sz="440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55" marR="33655" marT="22225" marB="22225" anchor="b">
                    <a:lnL w="12700" cap="flat" cmpd="sng" algn="ctr">
                      <a:solidFill>
                        <a:srgbClr val="50795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55BE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5FB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55B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2 789 845</a:t>
                      </a:r>
                      <a:endParaRPr lang="ru-RU" sz="44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55" marR="33655" marT="22225" marB="22225" anchor="b">
                    <a:lnL w="12700" cap="flat" cmpd="sng" algn="ctr">
                      <a:solidFill>
                        <a:srgbClr val="1055BE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7BE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5DB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7B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376110"/>
                  </a:ext>
                </a:extLst>
              </a:tr>
              <a:tr h="396787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CEEN</a:t>
                      </a:r>
                      <a:endParaRPr lang="en-US" sz="44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55" marR="33655" marT="22225" marB="22225" anchor="b">
                    <a:lnL w="12700" cap="flat" cmpd="sng" algn="ctr">
                      <a:solidFill>
                        <a:srgbClr val="F873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735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95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735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Центренерго</a:t>
                      </a:r>
                      <a:endParaRPr lang="ru-RU" sz="440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55" marR="33655" marT="22225" marB="22225" anchor="b">
                    <a:lnL w="12700" cap="flat" cmpd="sng" algn="ctr">
                      <a:solidFill>
                        <a:srgbClr val="F8735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53BE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55B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53B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1 899 298</a:t>
                      </a:r>
                      <a:endParaRPr lang="ru-RU" sz="44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55" marR="33655" marT="22225" marB="22225" anchor="b">
                    <a:lnL w="12700" cap="flat" cmpd="sng" algn="ctr">
                      <a:solidFill>
                        <a:srgbClr val="7853BE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5DBE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7B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5DB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154680"/>
                  </a:ext>
                </a:extLst>
              </a:tr>
              <a:tr h="396787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UNAF</a:t>
                      </a:r>
                      <a:endParaRPr lang="en-US" sz="44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55" marR="33655" marT="22225" marB="22225" anchor="b">
                    <a:lnL w="12700" cap="flat" cmpd="sng" algn="ctr">
                      <a:solidFill>
                        <a:srgbClr val="A87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7E5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735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7E5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Укрнафта</a:t>
                      </a:r>
                      <a:endParaRPr lang="ru-RU" sz="440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55" marR="33655" marT="22225" marB="22225" anchor="b">
                    <a:lnL w="12700" cap="flat" cmpd="sng" algn="ctr">
                      <a:solidFill>
                        <a:srgbClr val="A87E5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5FBE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53B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5FB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1 108 981</a:t>
                      </a:r>
                      <a:endParaRPr lang="ru-RU" sz="44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55" marR="33655" marT="22225" marB="22225" anchor="b">
                    <a:lnL w="12700" cap="flat" cmpd="sng" algn="ctr">
                      <a:solidFill>
                        <a:srgbClr val="285FBE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7BE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5DB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7B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761504"/>
                  </a:ext>
                </a:extLst>
              </a:tr>
              <a:tr h="396787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DOEN</a:t>
                      </a:r>
                      <a:endParaRPr lang="en-US" sz="44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55" marR="33655" marT="22225" marB="22225" anchor="b">
                    <a:lnL w="12700" cap="flat" cmpd="sng" algn="ctr">
                      <a:solidFill>
                        <a:srgbClr val="3085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855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7E5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855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Донбасенерго</a:t>
                      </a:r>
                      <a:endParaRPr lang="ru-RU" sz="440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55" marR="33655" marT="22225" marB="22225" anchor="b">
                    <a:lnL w="12700" cap="flat" cmpd="sng" algn="ctr">
                      <a:solidFill>
                        <a:srgbClr val="30855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5FBE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5FB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5FB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618 606</a:t>
                      </a:r>
                      <a:endParaRPr lang="ru-RU" sz="440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55" marR="33655" marT="22225" marB="22225" anchor="b">
                    <a:lnL w="12700" cap="flat" cmpd="sng" algn="ctr">
                      <a:solidFill>
                        <a:srgbClr val="285FBE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5BBE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7BE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5BBE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608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745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552" y="2695385"/>
            <a:ext cx="865529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C00000"/>
                </a:solidFill>
                <a:latin typeface="Bookman Old Style" pitchFamily="18" charset="0"/>
              </a:rPr>
              <a:t>Опціон (</a:t>
            </a:r>
            <a:r>
              <a:rPr lang="en-US" sz="2000" b="1" dirty="0">
                <a:solidFill>
                  <a:srgbClr val="C00000"/>
                </a:solidFill>
                <a:latin typeface="Bookman Old Style" pitchFamily="18" charset="0"/>
              </a:rPr>
              <a:t>Options Contract</a:t>
            </a:r>
            <a:r>
              <a:rPr lang="uk-UA" sz="2000" b="1" dirty="0" smtClean="0">
                <a:solidFill>
                  <a:srgbClr val="C00000"/>
                </a:solidFill>
                <a:latin typeface="Bookman Old Style" pitchFamily="18" charset="0"/>
              </a:rPr>
              <a:t>) </a:t>
            </a:r>
            <a:r>
              <a:rPr lang="uk-UA" sz="2000" b="1" dirty="0" smtClean="0">
                <a:solidFill>
                  <a:srgbClr val="007A37"/>
                </a:solidFill>
                <a:latin typeface="Bookman Old Style" pitchFamily="18" charset="0"/>
              </a:rPr>
              <a:t>–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це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ф’ючерс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,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виконання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котрого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не є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обов’язковим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для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покупця</a:t>
            </a:r>
            <a:r>
              <a:rPr lang="uk-UA" sz="2000" b="1" dirty="0" smtClean="0">
                <a:solidFill>
                  <a:srgbClr val="007A37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553" y="863817"/>
            <a:ext cx="8655295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Ф</a:t>
            </a:r>
            <a:r>
              <a:rPr 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’</a:t>
            </a:r>
            <a:r>
              <a:rPr lang="uk-UA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ючерс</a:t>
            </a:r>
            <a:r>
              <a:rPr lang="uk-UA" sz="2000" b="1" dirty="0" smtClean="0">
                <a:solidFill>
                  <a:srgbClr val="C00000"/>
                </a:solidFill>
                <a:latin typeface="Bookman Old Style" pitchFamily="18" charset="0"/>
              </a:rPr>
              <a:t> (</a:t>
            </a:r>
            <a:r>
              <a:rPr lang="en-US" sz="2000" b="1" dirty="0">
                <a:solidFill>
                  <a:srgbClr val="C00000"/>
                </a:solidFill>
                <a:latin typeface="Bookman Old Style" pitchFamily="18" charset="0"/>
              </a:rPr>
              <a:t>Futures </a:t>
            </a:r>
            <a:r>
              <a:rPr 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Contract</a:t>
            </a:r>
            <a:r>
              <a:rPr lang="uk-UA" sz="2000" b="1" dirty="0" smtClean="0">
                <a:solidFill>
                  <a:srgbClr val="C00000"/>
                </a:solidFill>
                <a:latin typeface="Bookman Old Style" pitchFamily="18" charset="0"/>
              </a:rPr>
              <a:t>) </a:t>
            </a:r>
            <a:r>
              <a:rPr lang="uk-UA" sz="2000" b="1" dirty="0" smtClean="0">
                <a:solidFill>
                  <a:srgbClr val="007A37"/>
                </a:solidFill>
                <a:latin typeface="Bookman Old Style" pitchFamily="18" charset="0"/>
              </a:rPr>
              <a:t>– 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документ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,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який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засвідчує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зобов'язання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придбати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(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продати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)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базовий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актив у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визначений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час та на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визначених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умовах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у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майбутньому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, з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фіксацією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цін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на момент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виконання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зобов'язань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сторонами контракту[</a:t>
            </a:r>
            <a:endParaRPr lang="uk-UA" sz="2000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085" y="189380"/>
            <a:ext cx="8640763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261938" indent="-261938" algn="ctr" fontAlgn="auto">
              <a:spcAft>
                <a:spcPts val="0"/>
              </a:spcAft>
              <a:defRPr/>
            </a:pPr>
            <a:r>
              <a:rPr lang="uk-UA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СТРОКОВІ ФІНАНСОВІ ІНСТРУМЕНТИ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4" y="3603623"/>
            <a:ext cx="4233811" cy="2409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t="6149" r="-1483" b="-6149"/>
          <a:stretch/>
        </p:blipFill>
        <p:spPr>
          <a:xfrm>
            <a:off x="4765964" y="3603623"/>
            <a:ext cx="3986812" cy="264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6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5" b="6724"/>
          <a:stretch/>
        </p:blipFill>
        <p:spPr>
          <a:xfrm>
            <a:off x="224085" y="1149928"/>
            <a:ext cx="8779879" cy="4599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085" y="189380"/>
            <a:ext cx="8640763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261938" indent="-261938" algn="ctr" fontAlgn="auto">
              <a:spcAft>
                <a:spcPts val="0"/>
              </a:spcAft>
              <a:defRPr/>
            </a:pPr>
            <a:r>
              <a:rPr lang="uk-UA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ТОРГОВА ПЛАТФОРМА </a:t>
            </a:r>
            <a:r>
              <a:rPr 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QUIK</a:t>
            </a:r>
            <a:endParaRPr lang="uk-UA" sz="2400" b="1" dirty="0" smtClean="0">
              <a:ln w="17780" cmpd="sng">
                <a:noFill/>
                <a:prstDash val="solid"/>
                <a:miter lim="800000"/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17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085" y="189380"/>
            <a:ext cx="8640763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261938" indent="-261938" algn="ctr" fontAlgn="auto">
              <a:spcAft>
                <a:spcPts val="0"/>
              </a:spcAft>
              <a:defRPr/>
            </a:pPr>
            <a:r>
              <a:rPr lang="uk-UA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ІНВЕСТИЦІЙНИЙ ПОРТФЕЛЬ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4085" y="796642"/>
            <a:ext cx="8655295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007A37"/>
                </a:solidFill>
                <a:latin typeface="Bookman Old Style" pitchFamily="18" charset="0"/>
              </a:rPr>
              <a:t>Гаррі </a:t>
            </a:r>
            <a:r>
              <a:rPr lang="uk-UA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Марковіц</a:t>
            </a:r>
            <a:r>
              <a:rPr lang="uk-UA" sz="2000" b="1" dirty="0" smtClean="0">
                <a:solidFill>
                  <a:srgbClr val="007A37"/>
                </a:solidFill>
                <a:latin typeface="Bookman Old Style" pitchFamily="18" charset="0"/>
              </a:rPr>
              <a:t> – випускник </a:t>
            </a:r>
            <a:r>
              <a:rPr lang="uk-UA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Чикагського</a:t>
            </a:r>
            <a:r>
              <a:rPr lang="uk-UA" sz="2000" b="1" dirty="0" smtClean="0">
                <a:solidFill>
                  <a:srgbClr val="007A37"/>
                </a:solidFill>
                <a:latin typeface="Bookman Old Style" pitchFamily="18" charset="0"/>
              </a:rPr>
              <a:t> університету</a:t>
            </a:r>
            <a:endParaRPr lang="uk-UA" sz="2000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3" t="3438"/>
          <a:stretch/>
        </p:blipFill>
        <p:spPr>
          <a:xfrm>
            <a:off x="312044" y="2878280"/>
            <a:ext cx="2839969" cy="3913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46573"/>
            <a:ext cx="2210670" cy="3371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8416" t="19485" r="42806" b="34250"/>
          <a:stretch/>
        </p:blipFill>
        <p:spPr>
          <a:xfrm>
            <a:off x="6257053" y="3128958"/>
            <a:ext cx="1526988" cy="13801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6203" t="31297" r="40591" b="14563"/>
          <a:stretch/>
        </p:blipFill>
        <p:spPr>
          <a:xfrm>
            <a:off x="6860343" y="4653136"/>
            <a:ext cx="2004505" cy="18374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6219" y="1340740"/>
            <a:ext cx="865529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007A37"/>
                </a:solidFill>
                <a:latin typeface="Bookman Old Style" pitchFamily="18" charset="0"/>
              </a:rPr>
              <a:t>1952 рік – стаття «Вибір портфелю» у журналі «</a:t>
            </a:r>
            <a:r>
              <a:rPr lang="en-US" sz="2000" b="1" dirty="0" smtClean="0">
                <a:solidFill>
                  <a:srgbClr val="007A37"/>
                </a:solidFill>
                <a:latin typeface="Bookman Old Style" pitchFamily="18" charset="0"/>
              </a:rPr>
              <a:t>The Journal of FINANCE</a:t>
            </a:r>
            <a:r>
              <a:rPr lang="uk-UA" sz="2000" b="1" dirty="0" smtClean="0">
                <a:solidFill>
                  <a:srgbClr val="007A37"/>
                </a:solidFill>
                <a:latin typeface="Bookman Old Style" pitchFamily="18" charset="0"/>
              </a:rPr>
              <a:t>»</a:t>
            </a:r>
            <a:endParaRPr lang="uk-UA" sz="2000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085" y="2145050"/>
            <a:ext cx="865529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7A37"/>
                </a:solidFill>
                <a:latin typeface="Bookman Old Style" pitchFamily="18" charset="0"/>
              </a:rPr>
              <a:t>1990 </a:t>
            </a:r>
            <a:r>
              <a:rPr lang="uk-UA" sz="2000" b="1" dirty="0" smtClean="0">
                <a:solidFill>
                  <a:srgbClr val="007A37"/>
                </a:solidFill>
                <a:latin typeface="Bookman Old Style" pitchFamily="18" charset="0"/>
              </a:rPr>
              <a:t>рік – Нобелівська премія по економіці, основоположник сучасної портфельної теорії</a:t>
            </a:r>
            <a:endParaRPr lang="uk-UA" sz="2000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085" y="189380"/>
            <a:ext cx="8640763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261938" indent="-261938" algn="ctr" fontAlgn="auto">
              <a:spcAft>
                <a:spcPts val="0"/>
              </a:spcAft>
              <a:defRPr/>
            </a:pPr>
            <a:r>
              <a:rPr lang="uk-UA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ЦІННІ ПАПЕРИ ДЛЯ ПОРТФЕЛЮ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4085" y="796642"/>
            <a:ext cx="865529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007A37"/>
                </a:solidFill>
                <a:latin typeface="Bookman Old Style" pitchFamily="18" charset="0"/>
              </a:rPr>
              <a:t>«Перший ешелон» («Блакитні фішки») – висока ліквідність, швидкий стабільний дохід</a:t>
            </a:r>
            <a:endParaRPr lang="uk-UA" sz="2000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692" y="1650125"/>
            <a:ext cx="865529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007A37"/>
                </a:solidFill>
                <a:latin typeface="Bookman Old Style" pitchFamily="18" charset="0"/>
              </a:rPr>
              <a:t>«Другий ешелон» -  менш ліквідні з вищим ступенем ризику, дохід в довгостроковому періоді</a:t>
            </a:r>
            <a:endParaRPr lang="uk-UA" sz="2000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692" y="2512025"/>
            <a:ext cx="8655295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007A37"/>
                </a:solidFill>
                <a:latin typeface="Bookman Old Style" pitchFamily="18" charset="0"/>
              </a:rPr>
              <a:t>«Третій ешелон» - «темні конячки» фондового ринку, акції невеликих компаній з низьким рівнем ліквідності і найвищою ризикованістю</a:t>
            </a:r>
            <a:endParaRPr lang="uk-UA" sz="2000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96" y="3861048"/>
            <a:ext cx="4302338" cy="25685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2" y="3681702"/>
            <a:ext cx="3836252" cy="287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085" y="189380"/>
            <a:ext cx="8640763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261938" indent="-261938" algn="ctr" fontAlgn="auto">
              <a:spcAft>
                <a:spcPts val="0"/>
              </a:spcAft>
              <a:defRPr/>
            </a:pPr>
            <a:r>
              <a:rPr lang="uk-UA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ВИДИ ІНВЕСТИЦІЙНИХ ПОРТФЕЛІВ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4085" y="796642"/>
            <a:ext cx="865529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007A37"/>
                </a:solidFill>
                <a:latin typeface="Bookman Old Style" pitchFamily="18" charset="0"/>
              </a:rPr>
              <a:t>КОНСЕРВАТИВНІ – невисокий стабільний дохід: найбільш ліквідні акції «першого </a:t>
            </a:r>
            <a:r>
              <a:rPr lang="uk-UA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ешалону</a:t>
            </a:r>
            <a:r>
              <a:rPr lang="uk-UA" sz="2000" b="1" dirty="0" smtClean="0">
                <a:solidFill>
                  <a:srgbClr val="007A37"/>
                </a:solidFill>
                <a:latin typeface="Bookman Old Style" pitchFamily="18" charset="0"/>
              </a:rPr>
              <a:t>» («блакитні фішки») + облігації</a:t>
            </a:r>
            <a:endParaRPr lang="uk-UA" sz="2000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576" y="1963674"/>
            <a:ext cx="865529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007A37"/>
                </a:solidFill>
                <a:latin typeface="Bookman Old Style" pitchFamily="18" charset="0"/>
              </a:rPr>
              <a:t>ПОМІРНІ – додати до високоліквідних акцій частку акцій 2 і 3 ешелону, зменшити кількість акцій</a:t>
            </a:r>
            <a:endParaRPr lang="uk-UA" sz="2000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777" y="2878280"/>
            <a:ext cx="865529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007A37"/>
                </a:solidFill>
                <a:latin typeface="Bookman Old Style" pitchFamily="18" charset="0"/>
              </a:rPr>
              <a:t>АГРЕСИВНІ – акції компаній 2 і 3 ешелону, недооцінені акції – найбільш ризикований портфель</a:t>
            </a:r>
            <a:endParaRPr lang="uk-UA" sz="2000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 t="-2287" r="4602" b="1"/>
          <a:stretch/>
        </p:blipFill>
        <p:spPr>
          <a:xfrm>
            <a:off x="4633532" y="3933056"/>
            <a:ext cx="4261339" cy="26938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78" y="3933056"/>
            <a:ext cx="4212467" cy="28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085" y="44624"/>
            <a:ext cx="8640763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261938" indent="-261938" algn="ctr" fontAlgn="auto">
              <a:spcAft>
                <a:spcPts val="0"/>
              </a:spcAft>
              <a:defRPr/>
            </a:pPr>
            <a:r>
              <a:rPr lang="uk-UA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ФОНДОВА БІРЖА/</a:t>
            </a:r>
            <a:r>
              <a:rPr 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Stock Exchange</a:t>
            </a:r>
            <a:endParaRPr lang="en-US" sz="2400" b="1" dirty="0">
              <a:ln w="17780" cmpd="sng">
                <a:noFill/>
                <a:prstDash val="solid"/>
                <a:miter lim="800000"/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870" y="1645913"/>
            <a:ext cx="8655295" cy="707886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ЛІСТИНГ</a:t>
            </a:r>
            <a:r>
              <a:rPr lang="en-US" sz="2000" b="1" dirty="0">
                <a:solidFill>
                  <a:srgbClr val="C00000"/>
                </a:solidFill>
                <a:latin typeface="Bookman Old Style" pitchFamily="18" charset="0"/>
              </a:rPr>
              <a:t> (listing)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–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цінні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папери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,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які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внесені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до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бірового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списку</a:t>
            </a:r>
            <a:endParaRPr lang="ru-RU" sz="2000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803" y="2496401"/>
            <a:ext cx="8684577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FREE-FLOAT</a:t>
            </a:r>
            <a:r>
              <a:rPr lang="en-US" sz="2000" b="1" dirty="0" smtClean="0">
                <a:solidFill>
                  <a:srgbClr val="007A37"/>
                </a:solidFill>
                <a:latin typeface="Bookman Old Style" pitchFamily="18" charset="0"/>
              </a:rPr>
              <a:t> – </a:t>
            </a:r>
            <a:r>
              <a:rPr lang="uk-UA" sz="2000" b="1" dirty="0" smtClean="0">
                <a:solidFill>
                  <a:srgbClr val="007A37"/>
                </a:solidFill>
                <a:latin typeface="Bookman Old Style" pitchFamily="18" charset="0"/>
              </a:rPr>
              <a:t>частина акцій, що знаходиться у вільному обігу </a:t>
            </a:r>
            <a:r>
              <a:rPr lang="uk-UA" sz="2000" b="1" dirty="0">
                <a:solidFill>
                  <a:srgbClr val="007A37"/>
                </a:solidFill>
                <a:latin typeface="Bookman Old Style" pitchFamily="18" charset="0"/>
              </a:rPr>
              <a:t>(від 4 до 30%)</a:t>
            </a:r>
            <a:r>
              <a:rPr lang="en-US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endParaRPr lang="uk-UA" sz="1600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1870" y="4741455"/>
            <a:ext cx="8672978" cy="1323439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«БЛАКИТНІ ФІШКИ»</a:t>
            </a:r>
            <a:r>
              <a:rPr lang="en-US" sz="2000" b="1" dirty="0">
                <a:solidFill>
                  <a:srgbClr val="C00000"/>
                </a:solidFill>
                <a:latin typeface="Bookman Old Style" pitchFamily="18" charset="0"/>
              </a:rPr>
              <a:t> (blue </a:t>
            </a:r>
            <a:r>
              <a:rPr 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chips)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-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акції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або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цінні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папери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найбільш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великих,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ліквідних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і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надійних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компаній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зі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стабільними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показниками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одержуваних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доходів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і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виплачуваних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дивідендів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. </a:t>
            </a:r>
            <a:endParaRPr lang="uk-UA" sz="2000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4085" y="709554"/>
            <a:ext cx="868024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ІНТЕРНЕТ-ТРЕЙДИНГ </a:t>
            </a:r>
            <a:r>
              <a:rPr 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(Internet Trading) 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-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торгівля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на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біржі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через онлайн-брокера з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використанням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мережі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Інтернет</a:t>
            </a:r>
            <a:endParaRPr lang="uk-UA" sz="2000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1870" y="3333350"/>
            <a:ext cx="8672978" cy="1323439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ЛІКВІДНІСТЬ (</a:t>
            </a:r>
            <a:r>
              <a:rPr lang="en-US" sz="2000" b="1" dirty="0">
                <a:solidFill>
                  <a:srgbClr val="C00000"/>
                </a:solidFill>
                <a:latin typeface="Bookman Old Style" pitchFamily="18" charset="0"/>
              </a:rPr>
              <a:t>Liquidity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) 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-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якісна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оцінка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того,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наскільки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активно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фінансовий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інструмент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торгується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на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біржі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; для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інвестора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ліквідність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характеризує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здатність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швидкого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продажу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або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купівлі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інструмента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по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поточній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ринковій</a:t>
            </a:r>
            <a:r>
              <a:rPr lang="ru-RU" sz="20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7A37"/>
                </a:solidFill>
                <a:latin typeface="Bookman Old Style" pitchFamily="18" charset="0"/>
              </a:rPr>
              <a:t>ціні</a:t>
            </a:r>
            <a:endParaRPr lang="uk-UA" sz="2000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085" y="44624"/>
            <a:ext cx="8640763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261938" indent="-261938" algn="ctr" fontAlgn="auto">
              <a:spcAft>
                <a:spcPts val="0"/>
              </a:spcAft>
              <a:defRPr/>
            </a:pPr>
            <a:r>
              <a:rPr lang="uk-UA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ВАЖЛИВІ ПОНЯТТЯ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085" y="620688"/>
            <a:ext cx="8655295" cy="769441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7A37"/>
                </a:solidFill>
                <a:latin typeface="Bookman Old Style" pitchFamily="18" charset="0"/>
              </a:rPr>
              <a:t>ЛІСТИНГ – </a:t>
            </a:r>
            <a:r>
              <a:rPr lang="ru-RU" sz="2200" b="1" dirty="0" err="1" smtClean="0">
                <a:solidFill>
                  <a:srgbClr val="007A37"/>
                </a:solidFill>
                <a:latin typeface="Bookman Old Style" pitchFamily="18" charset="0"/>
              </a:rPr>
              <a:t>цінні</a:t>
            </a:r>
            <a:r>
              <a:rPr lang="ru-RU" sz="2200" b="1" dirty="0" smtClean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 smtClean="0">
                <a:solidFill>
                  <a:srgbClr val="007A37"/>
                </a:solidFill>
                <a:latin typeface="Bookman Old Style" pitchFamily="18" charset="0"/>
              </a:rPr>
              <a:t>папери</a:t>
            </a:r>
            <a:r>
              <a:rPr lang="ru-RU" sz="2200" b="1" dirty="0" smtClean="0">
                <a:solidFill>
                  <a:srgbClr val="007A37"/>
                </a:solidFill>
                <a:latin typeface="Bookman Old Style" pitchFamily="18" charset="0"/>
              </a:rPr>
              <a:t>, </a:t>
            </a:r>
            <a:r>
              <a:rPr lang="ru-RU" sz="2200" b="1" dirty="0" err="1" smtClean="0">
                <a:solidFill>
                  <a:srgbClr val="007A37"/>
                </a:solidFill>
                <a:latin typeface="Bookman Old Style" pitchFamily="18" charset="0"/>
              </a:rPr>
              <a:t>які</a:t>
            </a:r>
            <a:r>
              <a:rPr lang="ru-RU" sz="2200" b="1" dirty="0" smtClean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 smtClean="0">
                <a:solidFill>
                  <a:srgbClr val="007A37"/>
                </a:solidFill>
                <a:latin typeface="Bookman Old Style" pitchFamily="18" charset="0"/>
              </a:rPr>
              <a:t>внесені</a:t>
            </a:r>
            <a:r>
              <a:rPr lang="ru-RU" sz="2200" b="1" dirty="0" smtClean="0">
                <a:solidFill>
                  <a:srgbClr val="007A37"/>
                </a:solidFill>
                <a:latin typeface="Bookman Old Style" pitchFamily="18" charset="0"/>
              </a:rPr>
              <a:t> до </a:t>
            </a:r>
            <a:r>
              <a:rPr lang="ru-RU" sz="2200" b="1" dirty="0" err="1" smtClean="0">
                <a:solidFill>
                  <a:srgbClr val="007A37"/>
                </a:solidFill>
                <a:latin typeface="Bookman Old Style" pitchFamily="18" charset="0"/>
              </a:rPr>
              <a:t>бірового</a:t>
            </a:r>
            <a:r>
              <a:rPr lang="ru-RU" sz="2200" b="1" dirty="0" smtClean="0">
                <a:solidFill>
                  <a:srgbClr val="007A37"/>
                </a:solidFill>
                <a:latin typeface="Bookman Old Style" pitchFamily="18" charset="0"/>
              </a:rPr>
              <a:t> списку</a:t>
            </a:r>
            <a:endParaRPr lang="ru-RU" sz="2200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085" y="1507431"/>
            <a:ext cx="8684577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007A37"/>
                </a:solidFill>
                <a:latin typeface="Bookman Old Style" pitchFamily="18" charset="0"/>
              </a:rPr>
              <a:t>FREE-FLOAT – </a:t>
            </a:r>
            <a:r>
              <a:rPr lang="uk-UA" sz="2200" b="1" dirty="0" smtClean="0">
                <a:solidFill>
                  <a:srgbClr val="007A37"/>
                </a:solidFill>
                <a:latin typeface="Bookman Old Style" pitchFamily="18" charset="0"/>
              </a:rPr>
              <a:t>частина акцій, що знаходиться у вільному обігу </a:t>
            </a:r>
            <a:r>
              <a:rPr lang="uk-UA" sz="2200" b="1" dirty="0">
                <a:solidFill>
                  <a:srgbClr val="007A37"/>
                </a:solidFill>
                <a:latin typeface="Bookman Old Style" pitchFamily="18" charset="0"/>
              </a:rPr>
              <a:t>(від 4 до 30%)</a:t>
            </a:r>
            <a:r>
              <a:rPr lang="en-US" sz="22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endParaRPr lang="uk-UA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4086" y="2492896"/>
            <a:ext cx="8672978" cy="1446550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7A37"/>
                </a:solidFill>
                <a:latin typeface="Bookman Old Style" pitchFamily="18" charset="0"/>
              </a:rPr>
              <a:t>«БЛАКИТНІ ФІШКИ» 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-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акції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або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цінні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папери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найбільш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великих,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ліквідних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і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надійних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компаній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зі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стабільними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показниками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одержуваних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доходів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і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виплачуваних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дивідендів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. </a:t>
            </a:r>
            <a:endParaRPr lang="uk-UA" sz="2200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4085" y="4077072"/>
            <a:ext cx="8680243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ІНТЕРНЕТ-ТРЕЙДИНГ - </a:t>
            </a:r>
            <a:r>
              <a:rPr lang="ru-RU" sz="2200" b="1" dirty="0" err="1" smtClean="0">
                <a:solidFill>
                  <a:srgbClr val="007A37"/>
                </a:solidFill>
                <a:latin typeface="Bookman Old Style" pitchFamily="18" charset="0"/>
              </a:rPr>
              <a:t>торгівля</a:t>
            </a:r>
            <a:r>
              <a:rPr lang="ru-RU" sz="2200" b="1" dirty="0" smtClean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на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біржі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через онлайн-брокера з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використанням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мережі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Інтернет</a:t>
            </a:r>
            <a:endParaRPr lang="uk-UA" sz="2200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4085" y="4941168"/>
            <a:ext cx="8672978" cy="1785104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7A37"/>
                </a:solidFill>
                <a:latin typeface="Bookman Old Style" pitchFamily="18" charset="0"/>
              </a:rPr>
              <a:t>ЛІКВІЛНІСТЬ - </a:t>
            </a:r>
            <a:r>
              <a:rPr lang="ru-RU" sz="2200" b="1" dirty="0" err="1" smtClean="0">
                <a:solidFill>
                  <a:srgbClr val="007A37"/>
                </a:solidFill>
                <a:latin typeface="Bookman Old Style" pitchFamily="18" charset="0"/>
              </a:rPr>
              <a:t>якісна</a:t>
            </a:r>
            <a:r>
              <a:rPr lang="ru-RU" sz="2200" b="1" dirty="0" smtClean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оцінка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того,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наскільки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активно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фінансовий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інструмент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торгується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на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біржі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; для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інвестора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ліквідність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характеризує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здатність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швидкого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продажу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або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купівлі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інструмента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по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поточній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ринковій</a:t>
            </a:r>
            <a:r>
              <a:rPr lang="ru-RU" sz="2200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200" b="1" dirty="0" err="1">
                <a:solidFill>
                  <a:srgbClr val="007A37"/>
                </a:solidFill>
                <a:latin typeface="Bookman Old Style" pitchFamily="18" charset="0"/>
              </a:rPr>
              <a:t>ціні</a:t>
            </a:r>
            <a:endParaRPr lang="uk-UA" sz="2200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085" y="189380"/>
            <a:ext cx="8640763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261938" indent="-261938" algn="ctr" fontAlgn="auto">
              <a:spcAft>
                <a:spcPts val="0"/>
              </a:spcAft>
              <a:defRPr/>
            </a:pPr>
            <a:r>
              <a:rPr lang="uk-UA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АКЦІЇ (від лат. «</a:t>
            </a:r>
            <a:r>
              <a:rPr lang="en-US" sz="2400" b="1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actio</a:t>
            </a:r>
            <a:r>
              <a:rPr lang="uk-UA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»</a:t>
            </a:r>
            <a:r>
              <a:rPr 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 - </a:t>
            </a:r>
            <a:r>
              <a:rPr lang="uk-UA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дія)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085" y="848518"/>
            <a:ext cx="8655295" cy="1323439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НОМІНАЛЬНА ЦІНА –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визначається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при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первинному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випуску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акції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(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статутний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капітал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поділений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на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кількість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акцій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). (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Укрнафта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: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номінал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– 25 коп;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вартість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–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понад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200 грн.)</a:t>
            </a:r>
            <a:endParaRPr lang="ru-RU" sz="2000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085" y="2324512"/>
            <a:ext cx="865529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007A37"/>
                </a:solidFill>
                <a:latin typeface="Bookman Old Style" pitchFamily="18" charset="0"/>
              </a:rPr>
              <a:t>ЕМІСІЙНА ЦІНА – ціна, за якою акція продається на первинному ринку</a:t>
            </a:r>
            <a:endParaRPr lang="uk-UA" sz="2000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553" y="3229871"/>
            <a:ext cx="8655295" cy="707886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БАЛАНСОВА ВАРТІСТЬ –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ціна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,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що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визначається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на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основі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фінансової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звітності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підприємтсва</a:t>
            </a:r>
            <a:endParaRPr lang="uk-UA" sz="2000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7659" y="4108273"/>
            <a:ext cx="864076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РИНКОВА ВАРТІСТЬ –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ціна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, за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якою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акція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може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бути продана </a:t>
            </a:r>
            <a:r>
              <a:rPr lang="ru-RU" sz="2000" b="1" dirty="0" err="1" smtClean="0">
                <a:solidFill>
                  <a:srgbClr val="007A37"/>
                </a:solidFill>
                <a:latin typeface="Bookman Old Style" pitchFamily="18" charset="0"/>
              </a:rPr>
              <a:t>чи</a:t>
            </a:r>
            <a:r>
              <a:rPr lang="ru-RU" sz="2000" b="1" dirty="0" smtClean="0">
                <a:solidFill>
                  <a:srgbClr val="007A37"/>
                </a:solidFill>
                <a:latin typeface="Bookman Old Style" pitchFamily="18" charset="0"/>
              </a:rPr>
              <a:t> куплена на фондовому ринку</a:t>
            </a:r>
            <a:endParaRPr lang="uk-UA" sz="2000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1870" y="5157192"/>
            <a:ext cx="8672978" cy="1200329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ДОХІД АКЦІОНЕРА =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rgbClr val="FF0000"/>
                </a:solidFill>
                <a:latin typeface="Bookman Old Style" pitchFamily="18" charset="0"/>
              </a:rPr>
              <a:t>курсова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Bookman Old Style" pitchFamily="18" charset="0"/>
              </a:rPr>
              <a:t>різниця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Bookman Old Style" pitchFamily="18" charset="0"/>
              </a:rPr>
              <a:t>між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Bookman Old Style" pitchFamily="18" charset="0"/>
              </a:rPr>
              <a:t>ціною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 покупки і продажу </a:t>
            </a:r>
            <a:r>
              <a:rPr lang="ru-RU" sz="2400" b="1" dirty="0" err="1" smtClean="0">
                <a:solidFill>
                  <a:srgbClr val="FF0000"/>
                </a:solidFill>
                <a:latin typeface="Bookman Old Style" pitchFamily="18" charset="0"/>
              </a:rPr>
              <a:t>акцій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 + </a:t>
            </a:r>
            <a:r>
              <a:rPr lang="ru-RU" sz="2400" b="1" dirty="0" err="1" smtClean="0">
                <a:solidFill>
                  <a:srgbClr val="FF0000"/>
                </a:solidFill>
                <a:latin typeface="Bookman Old Style" pitchFamily="18" charset="0"/>
              </a:rPr>
              <a:t>дивіденди</a:t>
            </a:r>
            <a:endParaRPr lang="uk-UA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085" y="189380"/>
            <a:ext cx="8640763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261938" indent="-261938" algn="ctr" fontAlgn="auto">
              <a:spcAft>
                <a:spcPts val="0"/>
              </a:spcAft>
              <a:defRPr/>
            </a:pPr>
            <a:r>
              <a:rPr lang="uk-UA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НАЙБІЛЬШІ ФОНДОВІ БІРЖІ СВІТУ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083" y="887723"/>
            <a:ext cx="6079735" cy="369332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NYSE </a:t>
            </a:r>
            <a:r>
              <a:rPr lang="ru-RU" b="1" dirty="0" err="1">
                <a:solidFill>
                  <a:srgbClr val="FF0000"/>
                </a:solidFill>
                <a:latin typeface="Bookman Old Style" pitchFamily="18" charset="0"/>
              </a:rPr>
              <a:t>Euronext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–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Нью-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Йорска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фондова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б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ржа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083" y="1493733"/>
            <a:ext cx="6079735" cy="369332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</a:rPr>
              <a:t>TSE</a:t>
            </a:r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–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Токійська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фондова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біржа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083" y="2140052"/>
            <a:ext cx="6079735" cy="369332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Bookman Old Style" pitchFamily="18" charset="0"/>
              </a:rPr>
              <a:t>LSE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–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Лондонська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фондовая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б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іржа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083" y="2802963"/>
            <a:ext cx="6079735" cy="369332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</a:rPr>
              <a:t>SSE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–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Шанхайська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фондова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біржа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083" y="3484328"/>
            <a:ext cx="6079735" cy="369332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</a:rPr>
              <a:t>HKE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–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Гонконгська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фондова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біржа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083" y="4147239"/>
            <a:ext cx="6079735" cy="369332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</a:rPr>
              <a:t>TSX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–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Фондова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біржа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Торонто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083" y="4969741"/>
            <a:ext cx="6079736" cy="923330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</a:rPr>
              <a:t>NASDAQ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–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американський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позабіржовий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ринок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що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спеціалізується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на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акціях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високотехнологічних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компаній</a:t>
            </a:r>
            <a:endParaRPr lang="en-US" b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09" y="757620"/>
            <a:ext cx="1011382" cy="10113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384" y="1003669"/>
            <a:ext cx="1245877" cy="9801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95" y="2052517"/>
            <a:ext cx="2618466" cy="6648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09" y="3002973"/>
            <a:ext cx="2046143" cy="4192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4" y="3484328"/>
            <a:ext cx="994897" cy="9990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59" y="4195896"/>
            <a:ext cx="1416211" cy="9441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09" y="5248305"/>
            <a:ext cx="2134466" cy="87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085" y="189380"/>
            <a:ext cx="8640763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261938" indent="-261938" algn="ctr" fontAlgn="auto">
              <a:spcAft>
                <a:spcPts val="0"/>
              </a:spcAft>
              <a:defRPr/>
            </a:pPr>
            <a:r>
              <a:rPr lang="uk-UA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ФОНДОВИЙ РИНОК УКРАЇНИ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083" y="887723"/>
            <a:ext cx="5525553" cy="369332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A37"/>
                </a:solidFill>
                <a:latin typeface="Bookman Old Style" pitchFamily="18" charset="0"/>
              </a:rPr>
              <a:t>ПАТ «</a:t>
            </a:r>
            <a:r>
              <a:rPr lang="ru-RU" b="1" dirty="0" err="1">
                <a:solidFill>
                  <a:srgbClr val="007A37"/>
                </a:solidFill>
                <a:latin typeface="Bookman Old Style" pitchFamily="18" charset="0"/>
              </a:rPr>
              <a:t>Українська</a:t>
            </a:r>
            <a:r>
              <a:rPr lang="ru-RU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007A37"/>
                </a:solidFill>
                <a:latin typeface="Bookman Old Style" pitchFamily="18" charset="0"/>
              </a:rPr>
              <a:t>біржа</a:t>
            </a:r>
            <a:r>
              <a:rPr lang="ru-RU" b="1" dirty="0">
                <a:solidFill>
                  <a:srgbClr val="007A37"/>
                </a:solidFill>
                <a:latin typeface="Bookman Old Style" pitchFamily="18" charset="0"/>
              </a:rPr>
              <a:t>» (м. </a:t>
            </a:r>
            <a:r>
              <a:rPr lang="ru-RU" b="1" dirty="0" err="1">
                <a:solidFill>
                  <a:srgbClr val="007A37"/>
                </a:solidFill>
                <a:latin typeface="Bookman Old Style" pitchFamily="18" charset="0"/>
              </a:rPr>
              <a:t>Київ</a:t>
            </a:r>
            <a:r>
              <a:rPr lang="ru-RU" b="1" dirty="0">
                <a:solidFill>
                  <a:srgbClr val="007A37"/>
                </a:solidFill>
                <a:latin typeface="Bookman Old Style" pitchFamily="18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779" y="4749972"/>
            <a:ext cx="5561857" cy="646331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A37"/>
                </a:solidFill>
                <a:latin typeface="Bookman Old Style" pitchFamily="18" charset="0"/>
              </a:rPr>
              <a:t>ПАТ «</a:t>
            </a:r>
            <a:r>
              <a:rPr lang="ru-RU" b="1" dirty="0" err="1">
                <a:solidFill>
                  <a:srgbClr val="007A37"/>
                </a:solidFill>
                <a:latin typeface="Bookman Old Style" pitchFamily="18" charset="0"/>
              </a:rPr>
              <a:t>Фондова</a:t>
            </a:r>
            <a:r>
              <a:rPr lang="ru-RU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007A37"/>
                </a:solidFill>
                <a:latin typeface="Bookman Old Style" pitchFamily="18" charset="0"/>
              </a:rPr>
              <a:t>біржа</a:t>
            </a:r>
            <a:r>
              <a:rPr lang="ru-RU" b="1" dirty="0">
                <a:solidFill>
                  <a:srgbClr val="007A37"/>
                </a:solidFill>
                <a:latin typeface="Bookman Old Style" pitchFamily="18" charset="0"/>
              </a:rPr>
              <a:t> «Перспектива» (м. </a:t>
            </a:r>
            <a:r>
              <a:rPr lang="ru-RU" b="1" dirty="0" err="1" smtClean="0">
                <a:solidFill>
                  <a:srgbClr val="007A37"/>
                </a:solidFill>
                <a:latin typeface="Bookman Old Style" pitchFamily="18" charset="0"/>
              </a:rPr>
              <a:t>Дніпро</a:t>
            </a:r>
            <a:r>
              <a:rPr lang="ru-RU" b="1" dirty="0" smtClean="0">
                <a:solidFill>
                  <a:srgbClr val="007A37"/>
                </a:solidFill>
                <a:latin typeface="Bookman Old Style" pitchFamily="18" charset="0"/>
              </a:rPr>
              <a:t>)</a:t>
            </a:r>
            <a:endParaRPr lang="uk-UA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4083" y="5805264"/>
            <a:ext cx="8739044" cy="830997"/>
          </a:xfrm>
          <a:prstGeom prst="rect">
            <a:avLst/>
          </a:prstGeom>
          <a:solidFill>
            <a:srgbClr val="CC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261938" indent="-261938" algn="ctr" fontAlgn="auto">
              <a:spcAft>
                <a:spcPts val="0"/>
              </a:spcAft>
              <a:defRPr/>
            </a:pPr>
            <a:r>
              <a:rPr lang="ru-RU" sz="1600" b="1" dirty="0" err="1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Реєстр</a:t>
            </a: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всіх</a:t>
            </a: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бірж</a:t>
            </a: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України</a:t>
            </a: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міститься</a:t>
            </a: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 у </a:t>
            </a:r>
            <a:r>
              <a:rPr lang="ru-RU" sz="1600" b="1" dirty="0" err="1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Реєстрі</a:t>
            </a: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ліцензованих</a:t>
            </a: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учасників</a:t>
            </a: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 фондового ринку, </a:t>
            </a:r>
            <a:r>
              <a:rPr lang="ru-RU" sz="1600" b="1" dirty="0" err="1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що</a:t>
            </a: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ведеться</a:t>
            </a: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 </a:t>
            </a:r>
            <a:r>
              <a:rPr lang="ru-RU" sz="1600" b="1" u="sng" dirty="0" err="1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Національною</a:t>
            </a:r>
            <a:r>
              <a:rPr lang="ru-RU" sz="1600" b="1" u="sng" dirty="0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1600" b="1" u="sng" dirty="0" err="1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комісією</a:t>
            </a:r>
            <a:r>
              <a:rPr lang="ru-RU" sz="1600" b="1" u="sng" dirty="0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 з </a:t>
            </a:r>
            <a:r>
              <a:rPr lang="ru-RU" sz="1600" b="1" u="sng" dirty="0" err="1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цінних</a:t>
            </a:r>
            <a:r>
              <a:rPr lang="ru-RU" sz="1600" b="1" u="sng" dirty="0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1600" b="1" u="sng" dirty="0" err="1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паперів</a:t>
            </a:r>
            <a:r>
              <a:rPr lang="ru-RU" sz="1600" b="1" u="sng" dirty="0">
                <a:ln w="17780" cmpd="sng">
                  <a:noFill/>
                  <a:prstDash val="solid"/>
                  <a:miter lim="800000"/>
                </a:ln>
                <a:solidFill>
                  <a:srgbClr val="007A37"/>
                </a:solidFill>
                <a:latin typeface="Bookman Old Style" pitchFamily="18" charset="0"/>
              </a:rPr>
              <a:t> та фондового ринку</a:t>
            </a:r>
            <a:endParaRPr lang="ru-RU" sz="1600" b="1" u="sng" dirty="0">
              <a:ln w="17780" cmpd="sng">
                <a:noFill/>
                <a:prstDash val="solid"/>
                <a:miter lim="800000"/>
              </a:ln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779" y="3507025"/>
            <a:ext cx="5561857" cy="646331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7A37"/>
                </a:solidFill>
                <a:latin typeface="Bookman Old Style" pitchFamily="18" charset="0"/>
              </a:rPr>
              <a:t>ПрАТ</a:t>
            </a:r>
            <a:r>
              <a:rPr lang="ru-RU" b="1" dirty="0">
                <a:solidFill>
                  <a:srgbClr val="007A37"/>
                </a:solidFill>
                <a:latin typeface="Bookman Old Style" pitchFamily="18" charset="0"/>
              </a:rPr>
              <a:t> «</a:t>
            </a:r>
            <a:r>
              <a:rPr lang="ru-RU" b="1" dirty="0" err="1">
                <a:solidFill>
                  <a:srgbClr val="007A37"/>
                </a:solidFill>
                <a:latin typeface="Bookman Old Style" pitchFamily="18" charset="0"/>
              </a:rPr>
              <a:t>Українська</a:t>
            </a:r>
            <a:r>
              <a:rPr lang="ru-RU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007A37"/>
                </a:solidFill>
                <a:latin typeface="Bookman Old Style" pitchFamily="18" charset="0"/>
              </a:rPr>
              <a:t>міжбанківська</a:t>
            </a:r>
            <a:r>
              <a:rPr lang="ru-RU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007A37"/>
                </a:solidFill>
                <a:latin typeface="Bookman Old Style" pitchFamily="18" charset="0"/>
              </a:rPr>
              <a:t>валютна</a:t>
            </a:r>
            <a:r>
              <a:rPr lang="ru-RU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007A37"/>
                </a:solidFill>
                <a:latin typeface="Bookman Old Style" pitchFamily="18" charset="0"/>
              </a:rPr>
              <a:t>біржа</a:t>
            </a:r>
            <a:r>
              <a:rPr lang="ru-RU" b="1" dirty="0">
                <a:solidFill>
                  <a:srgbClr val="007A37"/>
                </a:solidFill>
                <a:latin typeface="Bookman Old Style" pitchFamily="18" charset="0"/>
              </a:rPr>
              <a:t>» (м. </a:t>
            </a:r>
            <a:r>
              <a:rPr lang="ru-RU" b="1" dirty="0" err="1">
                <a:solidFill>
                  <a:srgbClr val="007A37"/>
                </a:solidFill>
                <a:latin typeface="Bookman Old Style" pitchFamily="18" charset="0"/>
              </a:rPr>
              <a:t>Київ</a:t>
            </a:r>
            <a:r>
              <a:rPr lang="ru-RU" b="1" dirty="0">
                <a:solidFill>
                  <a:srgbClr val="007A37"/>
                </a:solidFill>
                <a:latin typeface="Bookman Old Style" pitchFamily="18" charset="0"/>
              </a:rPr>
              <a:t>)</a:t>
            </a:r>
            <a:endParaRPr lang="uk-UA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7779" y="2674157"/>
            <a:ext cx="5561857" cy="369332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A37"/>
                </a:solidFill>
                <a:latin typeface="Bookman Old Style" pitchFamily="18" charset="0"/>
              </a:rPr>
              <a:t>ПАТ</a:t>
            </a:r>
            <a:r>
              <a:rPr lang="ru-RU" b="1" dirty="0">
                <a:solidFill>
                  <a:srgbClr val="007A37"/>
                </a:solidFill>
                <a:latin typeface="Bookman Old Style" pitchFamily="18" charset="0"/>
              </a:rPr>
              <a:t> «</a:t>
            </a:r>
            <a:r>
              <a:rPr lang="ru-RU" b="1" dirty="0" err="1">
                <a:solidFill>
                  <a:srgbClr val="007A37"/>
                </a:solidFill>
                <a:latin typeface="Bookman Old Style" pitchFamily="18" charset="0"/>
              </a:rPr>
              <a:t>Фондова</a:t>
            </a:r>
            <a:r>
              <a:rPr lang="ru-RU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007A37"/>
                </a:solidFill>
                <a:latin typeface="Bookman Old Style" pitchFamily="18" charset="0"/>
              </a:rPr>
              <a:t>біржа</a:t>
            </a:r>
            <a:r>
              <a:rPr lang="ru-RU" b="1" dirty="0">
                <a:solidFill>
                  <a:srgbClr val="007A37"/>
                </a:solidFill>
                <a:latin typeface="Bookman Old Style" pitchFamily="18" charset="0"/>
              </a:rPr>
              <a:t> ПФТС» (м. </a:t>
            </a:r>
            <a:r>
              <a:rPr lang="ru-RU" b="1" dirty="0" err="1">
                <a:solidFill>
                  <a:srgbClr val="007A37"/>
                </a:solidFill>
                <a:latin typeface="Bookman Old Style" pitchFamily="18" charset="0"/>
              </a:rPr>
              <a:t>Київ</a:t>
            </a:r>
            <a:r>
              <a:rPr lang="ru-RU" b="1" dirty="0">
                <a:solidFill>
                  <a:srgbClr val="007A37"/>
                </a:solidFill>
                <a:latin typeface="Bookman Old Style" pitchFamily="18" charset="0"/>
              </a:rPr>
              <a:t>)</a:t>
            </a:r>
            <a:endParaRPr lang="uk-UA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7779" y="1758349"/>
            <a:ext cx="5561857" cy="369332"/>
          </a:xfrm>
          <a:prstGeom prst="rect">
            <a:avLst/>
          </a:prstGeom>
          <a:solidFill>
            <a:srgbClr val="FF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7A37"/>
                </a:solidFill>
                <a:latin typeface="Bookman Old Style" pitchFamily="18" charset="0"/>
              </a:rPr>
              <a:t>ПрАТ</a:t>
            </a:r>
            <a:r>
              <a:rPr lang="ru-RU" b="1" dirty="0">
                <a:solidFill>
                  <a:srgbClr val="007A37"/>
                </a:solidFill>
                <a:latin typeface="Bookman Old Style" pitchFamily="18" charset="0"/>
              </a:rPr>
              <a:t> «</a:t>
            </a:r>
            <a:r>
              <a:rPr lang="ru-RU" b="1" dirty="0" err="1">
                <a:solidFill>
                  <a:srgbClr val="007A37"/>
                </a:solidFill>
                <a:latin typeface="Bookman Old Style" pitchFamily="18" charset="0"/>
              </a:rPr>
              <a:t>Фондова</a:t>
            </a:r>
            <a:r>
              <a:rPr lang="ru-RU" b="1" dirty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007A37"/>
                </a:solidFill>
                <a:latin typeface="Bookman Old Style" pitchFamily="18" charset="0"/>
              </a:rPr>
              <a:t>біржа</a:t>
            </a:r>
            <a:r>
              <a:rPr lang="ru-RU" b="1" dirty="0">
                <a:solidFill>
                  <a:srgbClr val="007A37"/>
                </a:solidFill>
                <a:latin typeface="Bookman Old Style" pitchFamily="18" charset="0"/>
              </a:rPr>
              <a:t> «</a:t>
            </a:r>
            <a:r>
              <a:rPr lang="ru-RU" b="1" dirty="0" err="1">
                <a:solidFill>
                  <a:srgbClr val="007A37"/>
                </a:solidFill>
                <a:latin typeface="Bookman Old Style" pitchFamily="18" charset="0"/>
              </a:rPr>
              <a:t>Іннекс</a:t>
            </a:r>
            <a:r>
              <a:rPr lang="ru-RU" b="1" dirty="0">
                <a:solidFill>
                  <a:srgbClr val="007A37"/>
                </a:solidFill>
                <a:latin typeface="Bookman Old Style" pitchFamily="18" charset="0"/>
              </a:rPr>
              <a:t>»  (м. </a:t>
            </a:r>
            <a:r>
              <a:rPr lang="ru-RU" b="1" dirty="0" err="1">
                <a:solidFill>
                  <a:srgbClr val="007A37"/>
                </a:solidFill>
                <a:latin typeface="Bookman Old Style" pitchFamily="18" charset="0"/>
              </a:rPr>
              <a:t>Київ</a:t>
            </a:r>
            <a:r>
              <a:rPr lang="ru-RU" b="1" dirty="0">
                <a:solidFill>
                  <a:srgbClr val="007A37"/>
                </a:solidFill>
                <a:latin typeface="Bookman Old Style" pitchFamily="18" charset="0"/>
              </a:rPr>
              <a:t>)</a:t>
            </a:r>
            <a:endParaRPr lang="uk-UA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49" y="777161"/>
            <a:ext cx="2379802" cy="7191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40" y="2466029"/>
            <a:ext cx="2162837" cy="9831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667" y="4723004"/>
            <a:ext cx="2381250" cy="952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58" y="3537338"/>
            <a:ext cx="1727830" cy="1089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45" y="1539147"/>
            <a:ext cx="1437363" cy="84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24084" y="800936"/>
          <a:ext cx="8640763" cy="5275897"/>
        </p:xfrm>
        <a:graphic>
          <a:graphicData uri="http://schemas.openxmlformats.org/drawingml/2006/table">
            <a:tbl>
              <a:tblPr/>
              <a:tblGrid>
                <a:gridCol w="1284660">
                  <a:extLst>
                    <a:ext uri="{9D8B030D-6E8A-4147-A177-3AD203B41FA5}">
                      <a16:colId xmlns:a16="http://schemas.microsoft.com/office/drawing/2014/main" val="733330934"/>
                    </a:ext>
                  </a:extLst>
                </a:gridCol>
                <a:gridCol w="7356103">
                  <a:extLst>
                    <a:ext uri="{9D8B030D-6E8A-4147-A177-3AD203B41FA5}">
                      <a16:colId xmlns:a16="http://schemas.microsoft.com/office/drawing/2014/main" val="3968552236"/>
                    </a:ext>
                  </a:extLst>
                </a:gridCol>
              </a:tblGrid>
              <a:tr h="245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</a:rPr>
                        <a:t>Час</a:t>
                      </a:r>
                    </a:p>
                  </a:txBody>
                  <a:tcPr marL="33328" marR="33328" marT="26663" marB="26663" anchor="ctr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B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dirty="0" err="1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</a:rPr>
                        <a:t>Процес</a:t>
                      </a:r>
                      <a:endParaRPr lang="ru-RU" sz="2000" b="0" i="0" dirty="0"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3328" marR="33328" marT="26663" marB="26663" anchor="ctr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065536"/>
                  </a:ext>
                </a:extLst>
              </a:tr>
              <a:tr h="1205150">
                <a:tc>
                  <a:txBody>
                    <a:bodyPr/>
                    <a:lstStyle/>
                    <a:p>
                      <a:r>
                        <a:rPr lang="ru-RU" sz="2000" b="0" i="0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>10-00</a:t>
                      </a:r>
                    </a:p>
                  </a:txBody>
                  <a:tcPr marL="39994" marR="39994" marT="26663" marB="2666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>Відкриття торговельного дня. Відкриття передторговельнго періоду.</a:t>
                      </a:r>
                      <a:r>
                        <a:rPr lang="ru-RU" sz="2000" b="0" i="0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/>
                      </a:r>
                      <a:br>
                        <a:rPr lang="ru-RU" sz="2000" b="0" i="0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</a:br>
                      <a:r>
                        <a:rPr lang="ru-RU" sz="2000" b="0" i="0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>Можливість подання заявок, виведення активів та укладання угод з відкладеним виконанням.</a:t>
                      </a:r>
                    </a:p>
                  </a:txBody>
                  <a:tcPr marL="39994" marR="39994" marT="26663" marB="26663" anchor="ctr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51233"/>
                  </a:ext>
                </a:extLst>
              </a:tr>
              <a:tr h="821208">
                <a:tc>
                  <a:txBody>
                    <a:bodyPr/>
                    <a:lstStyle/>
                    <a:p>
                      <a:r>
                        <a:rPr lang="ru-RU" sz="2000" b="0" i="0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>10-30</a:t>
                      </a:r>
                    </a:p>
                  </a:txBody>
                  <a:tcPr marL="39994" marR="39994" marT="26663" marB="2666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>Відкриття торговельної сесії (основний торговельний режим).</a:t>
                      </a:r>
                      <a:r>
                        <a:rPr lang="ru-RU" sz="2000" b="0" i="0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/>
                      </a:r>
                      <a:br>
                        <a:rPr lang="ru-RU" sz="2000" b="0" i="0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</a:br>
                      <a:r>
                        <a:rPr lang="ru-RU" sz="2000" b="0" i="0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>Аукціон відкриття. Старт безперервного зустрічного аукціону.</a:t>
                      </a:r>
                    </a:p>
                  </a:txBody>
                  <a:tcPr marL="39994" marR="39994" marT="26663" marB="26663" anchor="ctr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70721"/>
                  </a:ext>
                </a:extLst>
              </a:tr>
              <a:tr h="1205150">
                <a:tc>
                  <a:txBody>
                    <a:bodyPr/>
                    <a:lstStyle/>
                    <a:p>
                      <a:r>
                        <a:rPr lang="ru-RU" sz="2000" b="0" i="0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>17-00</a:t>
                      </a:r>
                    </a:p>
                  </a:txBody>
                  <a:tcPr marL="39994" marR="39994" marT="26663" marB="2666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>Закриття торгів в режимі безперервного зустрічного аукціону.</a:t>
                      </a:r>
                      <a:r>
                        <a:rPr lang="ru-RU" sz="2000" b="0" i="0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/>
                      </a:r>
                      <a:br>
                        <a:rPr lang="ru-RU" sz="2000" b="0" i="0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</a:br>
                      <a:r>
                        <a:rPr lang="ru-RU" sz="2000" b="0" i="0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>Залишається можливість виведення активів та укладання угод з відкладеним виконанням.</a:t>
                      </a:r>
                    </a:p>
                  </a:txBody>
                  <a:tcPr marL="39994" marR="39994" marT="26663" marB="26663" anchor="ctr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517329"/>
                  </a:ext>
                </a:extLst>
              </a:tr>
              <a:tr h="437267">
                <a:tc>
                  <a:txBody>
                    <a:bodyPr/>
                    <a:lstStyle/>
                    <a:p>
                      <a:r>
                        <a:rPr lang="ru-RU" sz="2000" b="0" i="0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>17-05</a:t>
                      </a:r>
                    </a:p>
                  </a:txBody>
                  <a:tcPr marL="39994" marR="39994" marT="26663" marB="2666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>Автоматичне зняття безадресних заявок.</a:t>
                      </a:r>
                    </a:p>
                  </a:txBody>
                  <a:tcPr marL="39994" marR="39994" marT="26663" marB="26663" anchor="ctr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41428"/>
                  </a:ext>
                </a:extLst>
              </a:tr>
              <a:tr h="437267">
                <a:tc>
                  <a:txBody>
                    <a:bodyPr/>
                    <a:lstStyle/>
                    <a:p>
                      <a:r>
                        <a:rPr lang="ru-RU" sz="2000" b="0" i="0" dirty="0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>17-15</a:t>
                      </a:r>
                    </a:p>
                  </a:txBody>
                  <a:tcPr marL="39994" marR="39994" marT="26663" marB="26663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 err="1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>Закриття</a:t>
                      </a:r>
                      <a:r>
                        <a:rPr lang="ru-RU" sz="2000" b="1" i="0" dirty="0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2000" b="1" i="0" dirty="0" err="1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>торговельної</a:t>
                      </a:r>
                      <a:r>
                        <a:rPr lang="ru-RU" sz="2000" b="1" i="0" dirty="0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2000" b="1" i="0" dirty="0" err="1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>сесії</a:t>
                      </a:r>
                      <a:r>
                        <a:rPr lang="ru-RU" sz="2000" b="1" i="0" dirty="0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>. </a:t>
                      </a:r>
                      <a:r>
                        <a:rPr lang="ru-RU" sz="2000" b="1" i="0" dirty="0" err="1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>Закриття</a:t>
                      </a:r>
                      <a:r>
                        <a:rPr lang="ru-RU" sz="2000" b="1" i="0" dirty="0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2000" b="1" i="0" dirty="0" err="1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>торговельного</a:t>
                      </a:r>
                      <a:r>
                        <a:rPr lang="ru-RU" sz="2000" b="1" i="0" dirty="0">
                          <a:solidFill>
                            <a:srgbClr val="262626"/>
                          </a:solidFill>
                          <a:effectLst/>
                          <a:latin typeface="Bookman Old Style" panose="02050604050505020204" pitchFamily="18" charset="0"/>
                        </a:rPr>
                        <a:t> дня.</a:t>
                      </a:r>
                      <a:endParaRPr lang="ru-RU" sz="2000" b="0" i="0" dirty="0">
                        <a:solidFill>
                          <a:srgbClr val="262626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9994" marR="39994" marT="26663" marB="26663" anchor="ctr">
                    <a:lnL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6464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4085" y="189380"/>
            <a:ext cx="8640763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261938" indent="-261938" algn="ctr" fontAlgn="auto">
              <a:spcAft>
                <a:spcPts val="0"/>
              </a:spcAft>
              <a:defRPr/>
            </a:pPr>
            <a:r>
              <a:rPr lang="uk-UA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РОЗКЛАД ТОРГІВ УКРАЇНСЬКОЇ БІРЖІ</a:t>
            </a:r>
          </a:p>
        </p:txBody>
      </p:sp>
    </p:spTree>
    <p:extLst>
      <p:ext uri="{BB962C8B-B14F-4D97-AF65-F5344CB8AC3E}">
        <p14:creationId xmlns:p14="http://schemas.microsoft.com/office/powerpoint/2010/main" val="34064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4012" y="1418360"/>
            <a:ext cx="4557251" cy="3115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b="1" dirty="0"/>
              <a:t>American Express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4011" y="1820246"/>
            <a:ext cx="4557251" cy="2836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b="1" dirty="0"/>
              <a:t>Coca-Cola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2947" y="2553996"/>
            <a:ext cx="4557251" cy="3258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b="1" dirty="0"/>
              <a:t>Intel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4010" y="2194251"/>
            <a:ext cx="4557251" cy="29889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b="1" dirty="0"/>
              <a:t>IBM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2946" y="2941321"/>
            <a:ext cx="4557251" cy="3277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b="1" dirty="0"/>
              <a:t>Johnson &amp; Johnson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2946" y="3348315"/>
            <a:ext cx="4557251" cy="2804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b="1" dirty="0"/>
              <a:t>McDonald's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2945" y="3761508"/>
            <a:ext cx="4557251" cy="253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b="1" dirty="0"/>
              <a:t>Microsoft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4010" y="4135513"/>
            <a:ext cx="4557251" cy="2915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b="1" dirty="0"/>
              <a:t>Nike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2945" y="4502378"/>
            <a:ext cx="4557251" cy="304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b="1" dirty="0"/>
              <a:t>Procter &amp; Gamble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2944" y="4875014"/>
            <a:ext cx="4557251" cy="3134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b="1" dirty="0"/>
              <a:t>Visa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72944" y="5293492"/>
            <a:ext cx="4557251" cy="3279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b="1" dirty="0"/>
              <a:t>Walt Disney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57" y="4796176"/>
            <a:ext cx="2118939" cy="7844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70" y="2656479"/>
            <a:ext cx="1409320" cy="9305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24" y="1373414"/>
            <a:ext cx="2650217" cy="12164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8" y="3735668"/>
            <a:ext cx="1216774" cy="9196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88" y="2639903"/>
            <a:ext cx="1269813" cy="9305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99" y="3671412"/>
            <a:ext cx="1133190" cy="1133190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569799" y="177877"/>
            <a:ext cx="8269400" cy="1064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625" b="1" u="sng" dirty="0" smtClean="0"/>
              <a:t>Індекс </a:t>
            </a:r>
            <a:r>
              <a:rPr lang="uk-UA" sz="2625" b="1" u="sng" dirty="0" err="1" smtClean="0"/>
              <a:t>Доу</a:t>
            </a:r>
            <a:r>
              <a:rPr lang="uk-UA" sz="2625" b="1" u="sng" dirty="0" smtClean="0"/>
              <a:t>-Джонса </a:t>
            </a:r>
            <a:r>
              <a:rPr lang="uk-UA" sz="2625" b="1" dirty="0" smtClean="0"/>
              <a:t>– </a:t>
            </a:r>
            <a:r>
              <a:rPr lang="uk-UA" sz="2625" dirty="0" smtClean="0"/>
              <a:t>біржовий індекс цінних паперів (акцій) 30 найбільших американських підприємств</a:t>
            </a:r>
            <a:endParaRPr lang="uk-UA" sz="2625" b="1" u="sng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551" y="5493770"/>
            <a:ext cx="3188885" cy="8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1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62566" y="952862"/>
          <a:ext cx="8973930" cy="52197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762675">
                  <a:extLst>
                    <a:ext uri="{9D8B030D-6E8A-4147-A177-3AD203B41FA5}">
                      <a16:colId xmlns:a16="http://schemas.microsoft.com/office/drawing/2014/main" val="1934423060"/>
                    </a:ext>
                  </a:extLst>
                </a:gridCol>
                <a:gridCol w="6211255">
                  <a:extLst>
                    <a:ext uri="{9D8B030D-6E8A-4147-A177-3AD203B41FA5}">
                      <a16:colId xmlns:a16="http://schemas.microsoft.com/office/drawing/2014/main" val="34509224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u="sng">
                          <a:effectLst/>
                          <a:latin typeface="Bookman Old Style" panose="02050604050505020204" pitchFamily="18" charset="0"/>
                          <a:hlinkClick r:id="rId2"/>
                        </a:rPr>
                        <a:t>Код</a:t>
                      </a:r>
                      <a:endParaRPr lang="ru-RU" sz="2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u="sng">
                          <a:effectLst/>
                          <a:latin typeface="Bookman Old Style" panose="02050604050505020204" pitchFamily="18" charset="0"/>
                          <a:hlinkClick r:id="rId2"/>
                        </a:rPr>
                        <a:t>Назва компаніi</a:t>
                      </a:r>
                      <a:endParaRPr lang="ru-RU" sz="2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38100" marB="38100" anchor="ctr"/>
                </a:tc>
                <a:extLst>
                  <a:ext uri="{0D108BD9-81ED-4DB2-BD59-A6C34878D82A}">
                    <a16:rowId xmlns:a16="http://schemas.microsoft.com/office/drawing/2014/main" val="1519208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u="sng" dirty="0">
                          <a:effectLst/>
                          <a:latin typeface="Bookman Old Style" panose="02050604050505020204" pitchFamily="18" charset="0"/>
                          <a:hlinkClick r:id="rId3"/>
                        </a:rPr>
                        <a:t>ALCAP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u="sng">
                          <a:effectLst/>
                          <a:latin typeface="Bookman Old Style" panose="02050604050505020204" pitchFamily="18" charset="0"/>
                          <a:hlinkClick r:id="rId4"/>
                        </a:rPr>
                        <a:t>ПРАТ "АЛЬТАНА КАПІТАЛ"</a:t>
                      </a:r>
                      <a:endParaRPr lang="ru-RU" sz="2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extLst>
                  <a:ext uri="{0D108BD9-81ED-4DB2-BD59-A6C34878D82A}">
                    <a16:rowId xmlns:a16="http://schemas.microsoft.com/office/drawing/2014/main" val="532785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u="sng" dirty="0">
                          <a:effectLst/>
                          <a:latin typeface="Bookman Old Style" panose="02050604050505020204" pitchFamily="18" charset="0"/>
                          <a:hlinkClick r:id="rId5"/>
                        </a:rPr>
                        <a:t>ARTCP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u="sng">
                          <a:effectLst/>
                          <a:latin typeface="Bookman Old Style" panose="02050604050505020204" pitchFamily="18" charset="0"/>
                          <a:hlinkClick r:id="rId6"/>
                        </a:rPr>
                        <a:t>ПрАТ "ІФК "АРТ КАПІТАЛ"</a:t>
                      </a:r>
                      <a:endParaRPr lang="ru-RU" sz="2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extLst>
                  <a:ext uri="{0D108BD9-81ED-4DB2-BD59-A6C34878D82A}">
                    <a16:rowId xmlns:a16="http://schemas.microsoft.com/office/drawing/2014/main" val="4212411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u="sng" dirty="0">
                          <a:effectLst/>
                          <a:latin typeface="Bookman Old Style" panose="02050604050505020204" pitchFamily="18" charset="0"/>
                          <a:hlinkClick r:id="rId7"/>
                        </a:rPr>
                        <a:t>DRAGN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u="sng">
                          <a:effectLst/>
                          <a:latin typeface="Bookman Old Style" panose="02050604050505020204" pitchFamily="18" charset="0"/>
                          <a:hlinkClick r:id="rId8"/>
                        </a:rPr>
                        <a:t>СП ТОВ "Драгон Капітал"</a:t>
                      </a:r>
                      <a:endParaRPr lang="ru-RU" sz="2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extLst>
                  <a:ext uri="{0D108BD9-81ED-4DB2-BD59-A6C34878D82A}">
                    <a16:rowId xmlns:a16="http://schemas.microsoft.com/office/drawing/2014/main" val="230975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u="sng" dirty="0">
                          <a:effectLst/>
                          <a:latin typeface="Bookman Old Style" panose="02050604050505020204" pitchFamily="18" charset="0"/>
                          <a:hlinkClick r:id="rId9"/>
                        </a:rPr>
                        <a:t>EAVEX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u="sng">
                          <a:effectLst/>
                          <a:latin typeface="Bookman Old Style" panose="02050604050505020204" pitchFamily="18" charset="0"/>
                          <a:hlinkClick r:id="rId10"/>
                        </a:rPr>
                        <a:t>ПРАТ "ІВЕКС КАПІТАЛ"</a:t>
                      </a:r>
                      <a:endParaRPr lang="ru-RU" sz="2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extLst>
                  <a:ext uri="{0D108BD9-81ED-4DB2-BD59-A6C34878D82A}">
                    <a16:rowId xmlns:a16="http://schemas.microsoft.com/office/drawing/2014/main" val="2453374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u="sng" dirty="0">
                          <a:effectLst/>
                          <a:latin typeface="Bookman Old Style" panose="02050604050505020204" pitchFamily="18" charset="0"/>
                          <a:hlinkClick r:id="rId11"/>
                        </a:rPr>
                        <a:t>FINUA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u="sng">
                          <a:effectLst/>
                          <a:latin typeface="Bookman Old Style" panose="02050604050505020204" pitchFamily="18" charset="0"/>
                          <a:hlinkClick r:id="rId12"/>
                        </a:rPr>
                        <a:t>ТОВ "ФРІДОМ ФІНАНС УКРАЇНА"</a:t>
                      </a:r>
                      <a:endParaRPr lang="ru-RU" sz="2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extLst>
                  <a:ext uri="{0D108BD9-81ED-4DB2-BD59-A6C34878D82A}">
                    <a16:rowId xmlns:a16="http://schemas.microsoft.com/office/drawing/2014/main" val="3431509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u="sng" dirty="0">
                          <a:effectLst/>
                          <a:latin typeface="Bookman Old Style" panose="02050604050505020204" pitchFamily="18" charset="0"/>
                          <a:hlinkClick r:id="rId13"/>
                        </a:rPr>
                        <a:t>FKSKT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u="sng">
                          <a:effectLst/>
                          <a:latin typeface="Bookman Old Style" panose="02050604050505020204" pitchFamily="18" charset="0"/>
                          <a:hlinkClick r:id="rId14"/>
                        </a:rPr>
                        <a:t>ТОВ "ФК"Сократ"</a:t>
                      </a:r>
                      <a:endParaRPr lang="ru-RU" sz="2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extLst>
                  <a:ext uri="{0D108BD9-81ED-4DB2-BD59-A6C34878D82A}">
                    <a16:rowId xmlns:a16="http://schemas.microsoft.com/office/drawing/2014/main" val="3213334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u="sng" dirty="0">
                          <a:effectLst/>
                          <a:latin typeface="Bookman Old Style" panose="02050604050505020204" pitchFamily="18" charset="0"/>
                          <a:hlinkClick r:id="rId15"/>
                        </a:rPr>
                        <a:t>INVST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u="sng">
                          <a:effectLst/>
                          <a:latin typeface="Bookman Old Style" panose="02050604050505020204" pitchFamily="18" charset="0"/>
                          <a:hlinkClick r:id="rId16"/>
                        </a:rPr>
                        <a:t>ТОВ "І-НВЕСТ"</a:t>
                      </a:r>
                      <a:endParaRPr lang="ru-RU" sz="2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extLst>
                  <a:ext uri="{0D108BD9-81ED-4DB2-BD59-A6C34878D82A}">
                    <a16:rowId xmlns:a16="http://schemas.microsoft.com/office/drawing/2014/main" val="2959310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u="sng" dirty="0">
                          <a:effectLst/>
                          <a:latin typeface="Bookman Old Style" panose="02050604050505020204" pitchFamily="18" charset="0"/>
                          <a:hlinkClick r:id="rId17"/>
                        </a:rPr>
                        <a:t>KINTL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u="sng">
                          <a:effectLst/>
                          <a:latin typeface="Bookman Old Style" panose="02050604050505020204" pitchFamily="18" charset="0"/>
                          <a:hlinkClick r:id="rId18"/>
                        </a:rPr>
                        <a:t>ТОВ "КІНТО, Лтд"</a:t>
                      </a:r>
                      <a:endParaRPr lang="ru-RU" sz="2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extLst>
                  <a:ext uri="{0D108BD9-81ED-4DB2-BD59-A6C34878D82A}">
                    <a16:rowId xmlns:a16="http://schemas.microsoft.com/office/drawing/2014/main" val="3788974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u="sng" dirty="0">
                          <a:effectLst/>
                          <a:latin typeface="Bookman Old Style" panose="02050604050505020204" pitchFamily="18" charset="0"/>
                          <a:hlinkClick r:id="rId19"/>
                        </a:rPr>
                        <a:t>NAVIN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u="sng">
                          <a:effectLst/>
                          <a:latin typeface="Bookman Old Style" panose="02050604050505020204" pitchFamily="18" charset="0"/>
                          <a:hlinkClick r:id="rId20"/>
                        </a:rPr>
                        <a:t>ТОВ "Навігатор-Інвест"</a:t>
                      </a:r>
                      <a:endParaRPr lang="ru-RU" sz="2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extLst>
                  <a:ext uri="{0D108BD9-81ED-4DB2-BD59-A6C34878D82A}">
                    <a16:rowId xmlns:a16="http://schemas.microsoft.com/office/drawing/2014/main" val="100940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u="sng" dirty="0">
                          <a:effectLst/>
                          <a:latin typeface="Bookman Old Style" panose="02050604050505020204" pitchFamily="18" charset="0"/>
                          <a:hlinkClick r:id="rId21"/>
                        </a:rPr>
                        <a:t>ONLIN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u="sng">
                          <a:effectLst/>
                          <a:latin typeface="Bookman Old Style" panose="02050604050505020204" pitchFamily="18" charset="0"/>
                          <a:hlinkClick r:id="rId22"/>
                        </a:rPr>
                        <a:t>ТОВ "Он-лайн капітал"</a:t>
                      </a:r>
                      <a:endParaRPr lang="ru-RU" sz="22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extLst>
                  <a:ext uri="{0D108BD9-81ED-4DB2-BD59-A6C34878D82A}">
                    <a16:rowId xmlns:a16="http://schemas.microsoft.com/office/drawing/2014/main" val="360385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u="sng" dirty="0">
                          <a:effectLst/>
                          <a:latin typeface="Bookman Old Style" panose="02050604050505020204" pitchFamily="18" charset="0"/>
                          <a:hlinkClick r:id="rId23"/>
                        </a:rPr>
                        <a:t>UNIKA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u="sng" dirty="0">
                          <a:effectLst/>
                          <a:latin typeface="Bookman Old Style" panose="02050604050505020204" pitchFamily="18" charset="0"/>
                          <a:hlinkClick r:id="rId24"/>
                        </a:rPr>
                        <a:t>ТОВ "УНІВЕР КАПІТАЛ"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extLst>
                  <a:ext uri="{0D108BD9-81ED-4DB2-BD59-A6C34878D82A}">
                    <a16:rowId xmlns:a16="http://schemas.microsoft.com/office/drawing/2014/main" val="203404431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566" y="76607"/>
            <a:ext cx="8973930" cy="461665"/>
          </a:xfrm>
          <a:prstGeom prst="rect">
            <a:avLst/>
          </a:prstGeom>
          <a:solidFill>
            <a:srgbClr val="CCFFCC"/>
          </a:solidFill>
          <a:ln>
            <a:solidFill>
              <a:srgbClr val="000099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261938" indent="-261938" algn="ctr" fontAlgn="auto">
              <a:spcAft>
                <a:spcPts val="0"/>
              </a:spcAft>
              <a:defRPr/>
            </a:pPr>
            <a:r>
              <a:rPr lang="en-US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Bookman Old Style" pitchFamily="18" charset="0"/>
              </a:rPr>
              <a:t>On-line </a:t>
            </a:r>
            <a:r>
              <a:rPr lang="uk-UA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Bookman Old Style" pitchFamily="18" charset="0"/>
              </a:rPr>
              <a:t>брокери Української </a:t>
            </a:r>
            <a:r>
              <a:rPr lang="uk-UA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Bookman Old Style" pitchFamily="18" charset="0"/>
              </a:rPr>
              <a:t>біржі</a:t>
            </a:r>
            <a:endParaRPr lang="uk-UA" sz="2400" b="1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1055</Words>
  <Application>Microsoft Office PowerPoint</Application>
  <PresentationFormat>Экран (4:3)</PresentationFormat>
  <Paragraphs>209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Cyr</vt:lpstr>
      <vt:lpstr>Bookman Old Style</vt:lpstr>
      <vt:lpstr>Calibri</vt:lpstr>
      <vt:lpstr>Times New Roman</vt:lpstr>
      <vt:lpstr>Тема Office</vt:lpstr>
      <vt:lpstr>Фінансові посередники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metodist</cp:lastModifiedBy>
  <cp:revision>134</cp:revision>
  <dcterms:created xsi:type="dcterms:W3CDTF">2013-05-22T12:23:21Z</dcterms:created>
  <dcterms:modified xsi:type="dcterms:W3CDTF">2019-02-21T10:35:41Z</dcterms:modified>
</cp:coreProperties>
</file>