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516" y="-552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23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0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22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946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7600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54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40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4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6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98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1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4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2BA-3A6D-46C1-81B9-8B0B5149738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00D7F8-F9BE-47A1-B412-7AA54836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5923" y="1495536"/>
            <a:ext cx="4943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2" y="2362544"/>
            <a:ext cx="5717485" cy="322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2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4486" y="0"/>
            <a:ext cx="75934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Франшиза</a:t>
            </a:r>
            <a:r>
              <a:rPr lang="ru-RU" dirty="0" smtClean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яку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/>
              <a:t>відшкодовує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/>
              <a:t>страхування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страхового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/>
              <a:t>компанія</a:t>
            </a:r>
            <a:r>
              <a:rPr lang="ru-RU" dirty="0"/>
              <a:t> не </a:t>
            </a:r>
            <a:r>
              <a:rPr lang="ru-RU" dirty="0" err="1"/>
              <a:t>виплачує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суму </a:t>
            </a:r>
            <a:r>
              <a:rPr lang="ru-RU" dirty="0" err="1"/>
              <a:t>страхувальнику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страхувальник</a:t>
            </a:r>
            <a:r>
              <a:rPr lang="ru-RU" dirty="0"/>
              <a:t> </a:t>
            </a:r>
            <a:r>
              <a:rPr lang="ru-RU" dirty="0" err="1"/>
              <a:t>оплачує</a:t>
            </a:r>
            <a:r>
              <a:rPr lang="ru-RU" dirty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/>
              <a:t>самостійно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9357" y="1200329"/>
            <a:ext cx="84946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/>
              <a:t>Франшиза </a:t>
            </a:r>
            <a:r>
              <a:rPr lang="ru-RU" sz="1400" b="1" u="sng" dirty="0" err="1"/>
              <a:t>буває</a:t>
            </a:r>
            <a:r>
              <a:rPr lang="ru-RU" sz="1400" b="1" u="sng" dirty="0"/>
              <a:t> </a:t>
            </a:r>
            <a:r>
              <a:rPr lang="ru-RU" sz="1400" b="1" u="sng" dirty="0" err="1"/>
              <a:t>двох</a:t>
            </a:r>
            <a:r>
              <a:rPr lang="ru-RU" sz="1400" b="1" u="sng" dirty="0"/>
              <a:t> </a:t>
            </a:r>
            <a:r>
              <a:rPr lang="ru-RU" sz="1400" b="1" u="sng" dirty="0" err="1" smtClean="0"/>
              <a:t>видів</a:t>
            </a:r>
            <a:r>
              <a:rPr lang="ru-RU" sz="1400" b="1" u="sng" dirty="0" smtClean="0"/>
              <a:t>:</a:t>
            </a:r>
          </a:p>
          <a:p>
            <a:pPr algn="just"/>
            <a:r>
              <a:rPr lang="ru-RU" sz="1400" dirty="0" smtClean="0"/>
              <a:t>- </a:t>
            </a:r>
            <a:r>
              <a:rPr lang="ru-RU" sz="1400" b="1" dirty="0" err="1" smtClean="0"/>
              <a:t>Умовна</a:t>
            </a:r>
            <a:r>
              <a:rPr lang="ru-RU" sz="1400" b="1" dirty="0" smtClean="0"/>
              <a:t> франшиза </a:t>
            </a:r>
            <a:r>
              <a:rPr lang="ru-RU" sz="1400" dirty="0" err="1" smtClean="0"/>
              <a:t>означає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клієнт</a:t>
            </a:r>
            <a:r>
              <a:rPr lang="ru-RU" sz="1400" dirty="0"/>
              <a:t> повинен </a:t>
            </a:r>
            <a:r>
              <a:rPr lang="ru-RU" sz="1400" dirty="0" err="1"/>
              <a:t>самостійно</a:t>
            </a:r>
            <a:r>
              <a:rPr lang="ru-RU" sz="1400" dirty="0"/>
              <a:t> </a:t>
            </a:r>
            <a:r>
              <a:rPr lang="ru-RU" sz="1400" dirty="0" err="1"/>
              <a:t>компенсувати</a:t>
            </a:r>
            <a:r>
              <a:rPr lang="ru-RU" sz="1400" dirty="0"/>
              <a:t> </a:t>
            </a:r>
            <a:r>
              <a:rPr lang="ru-RU" sz="1400" dirty="0" err="1" smtClean="0"/>
              <a:t>збитки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перевищують</a:t>
            </a:r>
            <a:r>
              <a:rPr lang="ru-RU" sz="1400" dirty="0"/>
              <a:t> </a:t>
            </a:r>
            <a:r>
              <a:rPr lang="ru-RU" sz="1400" dirty="0" err="1"/>
              <a:t>встановлену</a:t>
            </a:r>
            <a:r>
              <a:rPr lang="ru-RU" sz="1400" dirty="0"/>
              <a:t> франшизу.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договором </a:t>
            </a:r>
            <a:r>
              <a:rPr lang="ru-RU" sz="1400" dirty="0" err="1" smtClean="0"/>
              <a:t>страхування</a:t>
            </a:r>
            <a:r>
              <a:rPr lang="ru-RU" sz="1400" dirty="0" smtClean="0"/>
              <a:t>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/>
              <a:t>умовну</a:t>
            </a:r>
            <a:r>
              <a:rPr lang="ru-RU" sz="1400" dirty="0"/>
              <a:t> франшизу 1 500 </a:t>
            </a:r>
            <a:r>
              <a:rPr lang="ru-RU" sz="1400" dirty="0" err="1"/>
              <a:t>грн</a:t>
            </a:r>
            <a:r>
              <a:rPr lang="ru-RU" sz="1400" dirty="0"/>
              <a:t>, а сума </a:t>
            </a:r>
            <a:r>
              <a:rPr lang="ru-RU" sz="1400" dirty="0" err="1"/>
              <a:t>збитків</a:t>
            </a:r>
            <a:r>
              <a:rPr lang="ru-RU" sz="1400" dirty="0"/>
              <a:t> </a:t>
            </a:r>
            <a:r>
              <a:rPr lang="ru-RU" sz="1400" dirty="0" err="1"/>
              <a:t>становитиме</a:t>
            </a:r>
            <a:r>
              <a:rPr lang="ru-RU" sz="1400" dirty="0"/>
              <a:t> </a:t>
            </a:r>
            <a:r>
              <a:rPr lang="ru-RU" sz="1400" dirty="0" smtClean="0"/>
              <a:t>1 </a:t>
            </a:r>
            <a:r>
              <a:rPr lang="ru-RU" sz="1400" dirty="0"/>
              <a:t>400 </a:t>
            </a:r>
            <a:r>
              <a:rPr lang="ru-RU" sz="1400" dirty="0" err="1"/>
              <a:t>грн</a:t>
            </a:r>
            <a:r>
              <a:rPr lang="ru-RU" sz="1400" dirty="0"/>
              <a:t>, то </a:t>
            </a:r>
            <a:r>
              <a:rPr lang="ru-RU" sz="1400" dirty="0" err="1"/>
              <a:t>клієнт</a:t>
            </a:r>
            <a:r>
              <a:rPr lang="ru-RU" sz="1400" dirty="0"/>
              <a:t> </a:t>
            </a:r>
            <a:r>
              <a:rPr lang="ru-RU" sz="1400" dirty="0" err="1"/>
              <a:t>відшкодовуватиме</a:t>
            </a:r>
            <a:r>
              <a:rPr lang="ru-RU" sz="1400" dirty="0"/>
              <a:t> </a:t>
            </a:r>
            <a:r>
              <a:rPr lang="ru-RU" sz="1400" dirty="0" err="1"/>
              <a:t>збитки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. А </a:t>
            </a:r>
            <a:r>
              <a:rPr lang="ru-RU" sz="1400" dirty="0" err="1"/>
              <a:t>якщо</a:t>
            </a:r>
            <a:r>
              <a:rPr lang="ru-RU" sz="1400" dirty="0"/>
              <a:t> сума </a:t>
            </a:r>
            <a:r>
              <a:rPr lang="ru-RU" sz="1400" dirty="0" err="1"/>
              <a:t>збитків</a:t>
            </a:r>
            <a:r>
              <a:rPr lang="ru-RU" sz="1400" dirty="0"/>
              <a:t> </a:t>
            </a:r>
            <a:r>
              <a:rPr lang="ru-RU" sz="1400" dirty="0" err="1" smtClean="0"/>
              <a:t>становитиме</a:t>
            </a:r>
            <a:r>
              <a:rPr lang="ru-RU" sz="1400" dirty="0" smtClean="0"/>
              <a:t> </a:t>
            </a:r>
            <a:r>
              <a:rPr lang="ru-RU" sz="1400" dirty="0"/>
              <a:t>1 510 </a:t>
            </a:r>
            <a:r>
              <a:rPr lang="ru-RU" sz="1400" dirty="0" err="1"/>
              <a:t>грн</a:t>
            </a:r>
            <a:r>
              <a:rPr lang="ru-RU" sz="1400" dirty="0"/>
              <a:t>, то </a:t>
            </a:r>
            <a:r>
              <a:rPr lang="ru-RU" sz="1400" dirty="0" err="1"/>
              <a:t>страхова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компенсує</a:t>
            </a:r>
            <a:r>
              <a:rPr lang="ru-RU" sz="1400" dirty="0"/>
              <a:t> </a:t>
            </a:r>
            <a:r>
              <a:rPr lang="ru-RU" sz="1400" dirty="0" err="1"/>
              <a:t>клієнту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1 510 грн.</a:t>
            </a:r>
          </a:p>
          <a:p>
            <a:pPr algn="just"/>
            <a:r>
              <a:rPr lang="ru-RU" sz="1400" b="1" dirty="0" smtClean="0"/>
              <a:t>- </a:t>
            </a:r>
            <a:r>
              <a:rPr lang="ru-RU" sz="1400" b="1" dirty="0" err="1" smtClean="0"/>
              <a:t>Безумовна</a:t>
            </a:r>
            <a:r>
              <a:rPr lang="ru-RU" sz="1400" b="1" dirty="0" smtClean="0"/>
              <a:t> франшиза </a:t>
            </a:r>
            <a:r>
              <a:rPr lang="ru-RU" sz="1400" dirty="0" smtClean="0"/>
              <a:t>є </a:t>
            </a:r>
            <a:r>
              <a:rPr lang="ru-RU" sz="1400" dirty="0" err="1"/>
              <a:t>поширенішою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. Вона </a:t>
            </a:r>
            <a:r>
              <a:rPr lang="ru-RU" sz="1400" dirty="0" err="1"/>
              <a:t>передбачає</a:t>
            </a:r>
            <a:r>
              <a:rPr lang="ru-RU" sz="1400" dirty="0"/>
              <a:t>, як і </a:t>
            </a:r>
            <a:r>
              <a:rPr lang="ru-RU" sz="1400" dirty="0" err="1"/>
              <a:t>умовна</a:t>
            </a:r>
            <a:r>
              <a:rPr lang="ru-RU" sz="1400" dirty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разі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збиток</a:t>
            </a:r>
            <a:r>
              <a:rPr lang="ru-RU" sz="1400" dirty="0"/>
              <a:t> </a:t>
            </a:r>
            <a:r>
              <a:rPr lang="ru-RU" sz="1400" dirty="0" err="1"/>
              <a:t>клієнта</a:t>
            </a:r>
            <a:r>
              <a:rPr lang="ru-RU" sz="1400" dirty="0"/>
              <a:t> не </a:t>
            </a:r>
            <a:r>
              <a:rPr lang="ru-RU" sz="1400" dirty="0" err="1"/>
              <a:t>перевищує</a:t>
            </a:r>
            <a:r>
              <a:rPr lang="ru-RU" sz="1400" dirty="0"/>
              <a:t> </a:t>
            </a:r>
            <a:r>
              <a:rPr lang="ru-RU" sz="1400" dirty="0" err="1"/>
              <a:t>зазначений</a:t>
            </a:r>
            <a:r>
              <a:rPr lang="ru-RU" sz="1400" dirty="0"/>
              <a:t> у </a:t>
            </a:r>
            <a:r>
              <a:rPr lang="ru-RU" sz="1400" dirty="0" err="1"/>
              <a:t>договорі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, </a:t>
            </a:r>
            <a:r>
              <a:rPr lang="ru-RU" sz="1400" dirty="0" err="1"/>
              <a:t>клієнт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відшкодовує</a:t>
            </a:r>
            <a:r>
              <a:rPr lang="ru-RU" sz="1400" dirty="0"/>
              <a:t>. </a:t>
            </a:r>
            <a:r>
              <a:rPr lang="ru-RU" sz="1400" dirty="0" err="1"/>
              <a:t>Водночас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збиток</a:t>
            </a:r>
            <a:r>
              <a:rPr lang="ru-RU" sz="1400" dirty="0"/>
              <a:t> </a:t>
            </a:r>
            <a:r>
              <a:rPr lang="ru-RU" sz="1400" dirty="0" err="1" smtClean="0"/>
              <a:t>перевищує</a:t>
            </a:r>
            <a:r>
              <a:rPr lang="ru-RU" sz="1400" dirty="0" smtClean="0"/>
              <a:t> </a:t>
            </a:r>
            <a:r>
              <a:rPr lang="ru-RU" sz="1400" dirty="0" err="1"/>
              <a:t>розмір</a:t>
            </a:r>
            <a:r>
              <a:rPr lang="ru-RU" sz="1400" dirty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, </a:t>
            </a:r>
            <a:r>
              <a:rPr lang="ru-RU" sz="1400" dirty="0" err="1"/>
              <a:t>страхова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компенсує</a:t>
            </a:r>
            <a:r>
              <a:rPr lang="ru-RU" sz="1400" dirty="0"/>
              <a:t> </a:t>
            </a:r>
            <a:r>
              <a:rPr lang="ru-RU" sz="1400" dirty="0" err="1"/>
              <a:t>збитки</a:t>
            </a:r>
            <a:r>
              <a:rPr lang="ru-RU" sz="1400" dirty="0"/>
              <a:t> за </a:t>
            </a:r>
            <a:r>
              <a:rPr lang="ru-RU" sz="1400" dirty="0" err="1"/>
              <a:t>вирахуванням</a:t>
            </a:r>
            <a:r>
              <a:rPr lang="ru-RU" sz="1400" dirty="0"/>
              <a:t> </a:t>
            </a:r>
            <a:r>
              <a:rPr lang="ru-RU" sz="1400" dirty="0" err="1" smtClean="0"/>
              <a:t>франшизи</a:t>
            </a:r>
            <a:r>
              <a:rPr lang="ru-RU" sz="1400" dirty="0"/>
              <a:t>.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договорі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/>
              <a:t>безумовну</a:t>
            </a:r>
            <a:r>
              <a:rPr lang="ru-RU" sz="1400" dirty="0"/>
              <a:t> </a:t>
            </a:r>
            <a:r>
              <a:rPr lang="ru-RU" sz="1400" dirty="0" smtClean="0"/>
              <a:t>франшизу </a:t>
            </a:r>
            <a:r>
              <a:rPr lang="ru-RU" sz="1400" dirty="0"/>
              <a:t>1 500 </a:t>
            </a:r>
            <a:r>
              <a:rPr lang="ru-RU" sz="1400" dirty="0" err="1"/>
              <a:t>грн</a:t>
            </a:r>
            <a:r>
              <a:rPr lang="ru-RU" sz="1400" dirty="0"/>
              <a:t> і сума </a:t>
            </a:r>
            <a:r>
              <a:rPr lang="ru-RU" sz="1400" dirty="0" err="1"/>
              <a:t>збитків</a:t>
            </a:r>
            <a:r>
              <a:rPr lang="ru-RU" sz="1400" dirty="0"/>
              <a:t> </a:t>
            </a:r>
            <a:r>
              <a:rPr lang="ru-RU" sz="1400" dirty="0" err="1"/>
              <a:t>становитиме</a:t>
            </a:r>
            <a:r>
              <a:rPr lang="ru-RU" sz="1400" dirty="0"/>
              <a:t> 4 000 </a:t>
            </a:r>
            <a:r>
              <a:rPr lang="ru-RU" sz="1400" dirty="0" err="1"/>
              <a:t>грн</a:t>
            </a:r>
            <a:r>
              <a:rPr lang="ru-RU" sz="1400" dirty="0"/>
              <a:t>, то </a:t>
            </a:r>
            <a:r>
              <a:rPr lang="ru-RU" sz="1400" dirty="0" err="1"/>
              <a:t>страхова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 smtClean="0"/>
              <a:t>компенсує</a:t>
            </a:r>
            <a:r>
              <a:rPr lang="ru-RU" sz="1400" dirty="0" smtClean="0"/>
              <a:t> </a:t>
            </a:r>
            <a:r>
              <a:rPr lang="ru-RU" sz="1400" dirty="0" err="1"/>
              <a:t>збитки</a:t>
            </a:r>
            <a:r>
              <a:rPr lang="ru-RU" sz="1400" dirty="0"/>
              <a:t> за </a:t>
            </a:r>
            <a:r>
              <a:rPr lang="ru-RU" sz="1400" dirty="0" err="1"/>
              <a:t>вирахуванням</a:t>
            </a:r>
            <a:r>
              <a:rPr lang="ru-RU" sz="1400" dirty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, </a:t>
            </a:r>
            <a:r>
              <a:rPr lang="ru-RU" sz="1400" dirty="0" err="1"/>
              <a:t>тобто</a:t>
            </a:r>
            <a:r>
              <a:rPr lang="ru-RU" sz="1400" dirty="0"/>
              <a:t> 2 500 </a:t>
            </a:r>
            <a:r>
              <a:rPr lang="ru-RU" sz="1400" dirty="0" err="1"/>
              <a:t>грн</a:t>
            </a:r>
            <a:r>
              <a:rPr lang="ru-RU" sz="1400" dirty="0"/>
              <a:t>, а </a:t>
            </a:r>
            <a:r>
              <a:rPr lang="ru-RU" sz="1400" dirty="0" err="1"/>
              <a:t>збитки</a:t>
            </a:r>
            <a:r>
              <a:rPr lang="ru-RU" sz="1400" dirty="0"/>
              <a:t> в </a:t>
            </a:r>
            <a:r>
              <a:rPr lang="ru-RU" sz="1400" dirty="0" err="1"/>
              <a:t>розмірі</a:t>
            </a:r>
            <a:r>
              <a:rPr lang="ru-RU" sz="1400" dirty="0"/>
              <a:t> </a:t>
            </a:r>
            <a:r>
              <a:rPr lang="ru-RU" sz="1400" dirty="0" err="1" smtClean="0"/>
              <a:t>франшизи</a:t>
            </a:r>
            <a:r>
              <a:rPr lang="ru-RU" sz="1400" dirty="0" smtClean="0"/>
              <a:t> </a:t>
            </a:r>
            <a:r>
              <a:rPr lang="ru-RU" sz="1400" dirty="0"/>
              <a:t>(1 500 </a:t>
            </a:r>
            <a:r>
              <a:rPr lang="ru-RU" sz="1400" dirty="0" err="1"/>
              <a:t>грн</a:t>
            </a:r>
            <a:r>
              <a:rPr lang="ru-RU" sz="1400" dirty="0"/>
              <a:t>) </a:t>
            </a:r>
            <a:r>
              <a:rPr lang="ru-RU" sz="1400" dirty="0" err="1"/>
              <a:t>клієнт</a:t>
            </a:r>
            <a:r>
              <a:rPr lang="ru-RU" sz="1400" dirty="0"/>
              <a:t> </a:t>
            </a:r>
            <a:r>
              <a:rPr lang="ru-RU" sz="1400" dirty="0" err="1"/>
              <a:t>відшкодовує</a:t>
            </a:r>
            <a:r>
              <a:rPr lang="ru-RU" sz="1400" dirty="0"/>
              <a:t> </a:t>
            </a:r>
            <a:r>
              <a:rPr lang="ru-RU" sz="1400" dirty="0" err="1"/>
              <a:t>самостійно</a:t>
            </a:r>
            <a:r>
              <a:rPr lang="ru-RU" sz="1400" dirty="0"/>
              <a:t>.</a:t>
            </a:r>
          </a:p>
          <a:p>
            <a:pPr algn="ctr"/>
            <a:r>
              <a:rPr lang="ru-RU" sz="1400" b="1" u="sng" dirty="0" err="1"/>
              <a:t>Розмір</a:t>
            </a:r>
            <a:r>
              <a:rPr lang="ru-RU" sz="1400" b="1" u="sng" dirty="0"/>
              <a:t> </a:t>
            </a:r>
            <a:r>
              <a:rPr lang="ru-RU" sz="1400" b="1" u="sng" dirty="0" err="1"/>
              <a:t>франшизи</a:t>
            </a:r>
            <a:r>
              <a:rPr lang="ru-RU" sz="1400" b="1" u="sng" dirty="0"/>
              <a:t> </a:t>
            </a:r>
            <a:r>
              <a:rPr lang="ru-RU" sz="1400" b="1" u="sng" dirty="0" err="1"/>
              <a:t>може</a:t>
            </a:r>
            <a:r>
              <a:rPr lang="ru-RU" sz="1400" b="1" u="sng" dirty="0"/>
              <a:t>:</a:t>
            </a:r>
          </a:p>
          <a:p>
            <a:pPr algn="just"/>
            <a:r>
              <a:rPr lang="ru-RU" sz="1400" dirty="0"/>
              <a:t>• </a:t>
            </a:r>
            <a:r>
              <a:rPr lang="ru-RU" sz="1400" b="1" dirty="0" smtClean="0"/>
              <a:t>бути </a:t>
            </a:r>
            <a:r>
              <a:rPr lang="ru-RU" sz="1400" b="1" dirty="0" err="1"/>
              <a:t>фіксований</a:t>
            </a:r>
            <a:r>
              <a:rPr lang="ru-RU" sz="1400" dirty="0"/>
              <a:t>. </a:t>
            </a:r>
            <a:r>
              <a:rPr lang="ru-RU" sz="1400" dirty="0" err="1"/>
              <a:t>Тоді</a:t>
            </a:r>
            <a:r>
              <a:rPr lang="ru-RU" sz="1400" dirty="0"/>
              <a:t> франшиза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єдину</a:t>
            </a:r>
            <a:r>
              <a:rPr lang="ru-RU" sz="1400" dirty="0"/>
              <a:t> </a:t>
            </a:r>
            <a:r>
              <a:rPr lang="ru-RU" sz="1400" dirty="0" err="1"/>
              <a:t>грошову</a:t>
            </a:r>
            <a:r>
              <a:rPr lang="ru-RU" sz="1400" dirty="0"/>
              <a:t> величину, яка </a:t>
            </a:r>
            <a:r>
              <a:rPr lang="ru-RU" sz="1400" dirty="0" err="1" smtClean="0"/>
              <a:t>встановлюється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договорі</a:t>
            </a:r>
            <a:r>
              <a:rPr lang="ru-RU" sz="1400" dirty="0"/>
              <a:t> </a:t>
            </a:r>
            <a:r>
              <a:rPr lang="ru-RU" sz="1400" dirty="0" err="1"/>
              <a:t>страхування</a:t>
            </a:r>
            <a:r>
              <a:rPr lang="ru-RU" sz="1400" dirty="0"/>
              <a:t> і не </a:t>
            </a:r>
            <a:r>
              <a:rPr lang="ru-RU" sz="1400" dirty="0" err="1"/>
              <a:t>змінюється</a:t>
            </a:r>
            <a:r>
              <a:rPr lang="ru-RU" sz="1400" dirty="0"/>
              <a:t> </a:t>
            </a:r>
            <a:r>
              <a:rPr lang="ru-RU" sz="1400" dirty="0" err="1"/>
              <a:t>впродовж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дії</a:t>
            </a:r>
            <a:r>
              <a:rPr lang="ru-RU" sz="1400" dirty="0"/>
              <a:t>. </a:t>
            </a:r>
            <a:r>
              <a:rPr lang="ru-RU" sz="1400" dirty="0" err="1" smtClean="0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розмір</a:t>
            </a:r>
            <a:r>
              <a:rPr lang="ru-RU" sz="1400" dirty="0"/>
              <a:t> </a:t>
            </a:r>
            <a:r>
              <a:rPr lang="ru-RU" sz="1400" dirty="0" err="1"/>
              <a:t>безумовної</a:t>
            </a:r>
            <a:r>
              <a:rPr lang="ru-RU" sz="1400" dirty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 становить 500 </a:t>
            </a:r>
            <a:r>
              <a:rPr lang="ru-RU" sz="1400" dirty="0" err="1"/>
              <a:t>грн</a:t>
            </a:r>
            <a:r>
              <a:rPr lang="ru-RU" sz="1400" dirty="0"/>
              <a:t>, то за будь-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розміру</a:t>
            </a:r>
            <a:r>
              <a:rPr lang="ru-RU" sz="1400" dirty="0"/>
              <a:t> </a:t>
            </a:r>
            <a:r>
              <a:rPr lang="ru-RU" sz="1400" dirty="0" err="1"/>
              <a:t>понесених</a:t>
            </a:r>
            <a:r>
              <a:rPr lang="ru-RU" sz="1400" dirty="0"/>
              <a:t> </a:t>
            </a:r>
            <a:r>
              <a:rPr lang="ru-RU" sz="1400" dirty="0" err="1"/>
              <a:t>збитків</a:t>
            </a:r>
            <a:r>
              <a:rPr lang="ru-RU" sz="1400" dirty="0"/>
              <a:t> </a:t>
            </a:r>
            <a:r>
              <a:rPr lang="ru-RU" sz="1400" dirty="0" err="1"/>
              <a:t>понад</a:t>
            </a:r>
            <a:r>
              <a:rPr lang="ru-RU" sz="1400" dirty="0"/>
              <a:t> 500 </a:t>
            </a:r>
            <a:r>
              <a:rPr lang="ru-RU" sz="1400" dirty="0" err="1"/>
              <a:t>грн</a:t>
            </a:r>
            <a:r>
              <a:rPr lang="ru-RU" sz="1400" dirty="0"/>
              <a:t> сума </a:t>
            </a:r>
            <a:r>
              <a:rPr lang="ru-RU" sz="1400" dirty="0" err="1"/>
              <a:t>відшкодування</a:t>
            </a:r>
            <a:r>
              <a:rPr lang="ru-RU" sz="1400" dirty="0"/>
              <a:t> </a:t>
            </a:r>
            <a:r>
              <a:rPr lang="ru-RU" sz="1400" dirty="0" err="1"/>
              <a:t>клієнтові</a:t>
            </a:r>
            <a:r>
              <a:rPr lang="ru-RU" sz="1400" dirty="0"/>
              <a:t> </a:t>
            </a:r>
            <a:r>
              <a:rPr lang="ru-RU" sz="1400" dirty="0" smtClean="0"/>
              <a:t>буде </a:t>
            </a:r>
            <a:r>
              <a:rPr lang="ru-RU" sz="1400" dirty="0" err="1"/>
              <a:t>менша</a:t>
            </a:r>
            <a:r>
              <a:rPr lang="ru-RU" sz="1400" dirty="0"/>
              <a:t> на 500 </a:t>
            </a:r>
            <a:r>
              <a:rPr lang="ru-RU" sz="1400" dirty="0" err="1"/>
              <a:t>грн</a:t>
            </a:r>
            <a:r>
              <a:rPr lang="ru-RU" sz="1400" dirty="0"/>
              <a:t>; </a:t>
            </a:r>
          </a:p>
          <a:p>
            <a:pPr algn="just"/>
            <a:r>
              <a:rPr lang="ru-RU" sz="1400" dirty="0"/>
              <a:t>• </a:t>
            </a:r>
            <a:r>
              <a:rPr lang="ru-RU" sz="1400" b="1" dirty="0" err="1" smtClean="0"/>
              <a:t>виражатися</a:t>
            </a:r>
            <a:r>
              <a:rPr lang="ru-RU" sz="1400" b="1" dirty="0" smtClean="0"/>
              <a:t> </a:t>
            </a:r>
            <a:r>
              <a:rPr lang="ru-RU" sz="1400" b="1" dirty="0"/>
              <a:t>у </a:t>
            </a:r>
            <a:r>
              <a:rPr lang="ru-RU" sz="1400" b="1" dirty="0" err="1"/>
              <a:t>відсотках</a:t>
            </a:r>
            <a:r>
              <a:rPr lang="ru-RU" sz="1400" b="1" dirty="0"/>
              <a:t> </a:t>
            </a:r>
            <a:r>
              <a:rPr lang="ru-RU" sz="1400" b="1" dirty="0" err="1"/>
              <a:t>від</a:t>
            </a:r>
            <a:r>
              <a:rPr lang="ru-RU" sz="1400" b="1" dirty="0"/>
              <a:t> </a:t>
            </a:r>
            <a:r>
              <a:rPr lang="ru-RU" sz="1400" b="1" dirty="0" err="1"/>
              <a:t>страхової</a:t>
            </a:r>
            <a:r>
              <a:rPr lang="ru-RU" sz="1400" b="1" dirty="0"/>
              <a:t> </a:t>
            </a:r>
            <a:r>
              <a:rPr lang="ru-RU" sz="1400" b="1" dirty="0" err="1"/>
              <a:t>суми</a:t>
            </a:r>
            <a:r>
              <a:rPr lang="ru-RU" sz="1400" dirty="0"/>
              <a:t>. </a:t>
            </a:r>
            <a:r>
              <a:rPr lang="ru-RU" sz="1400" dirty="0" err="1"/>
              <a:t>Відсоток</a:t>
            </a:r>
            <a:r>
              <a:rPr lang="ru-RU" sz="1400" dirty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 smtClean="0"/>
              <a:t>різним</a:t>
            </a:r>
            <a:r>
              <a:rPr lang="ru-RU" sz="1400" dirty="0"/>
              <a:t>: у </a:t>
            </a:r>
            <a:r>
              <a:rPr lang="ru-RU" sz="1400" dirty="0" err="1"/>
              <a:t>більшості</a:t>
            </a:r>
            <a:r>
              <a:rPr lang="ru-RU" sz="1400" dirty="0"/>
              <a:t> </a:t>
            </a:r>
            <a:r>
              <a:rPr lang="ru-RU" sz="1400" dirty="0" err="1"/>
              <a:t>випадків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величина </a:t>
            </a:r>
            <a:r>
              <a:rPr lang="ru-RU" sz="1400" dirty="0" err="1"/>
              <a:t>перебуває</a:t>
            </a:r>
            <a:r>
              <a:rPr lang="ru-RU" sz="1400" dirty="0"/>
              <a:t> в </a:t>
            </a:r>
            <a:r>
              <a:rPr lang="ru-RU" sz="1400" dirty="0" err="1"/>
              <a:t>діапазоні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smtClean="0"/>
              <a:t>0,5 </a:t>
            </a:r>
            <a:r>
              <a:rPr lang="ru-RU" sz="1400" dirty="0"/>
              <a:t>до 10%. </a:t>
            </a:r>
            <a:r>
              <a:rPr lang="ru-RU" sz="1400" dirty="0" err="1"/>
              <a:t>Наприклад</a:t>
            </a:r>
            <a:r>
              <a:rPr lang="ru-RU" sz="1400" dirty="0"/>
              <a:t>, за </a:t>
            </a:r>
            <a:r>
              <a:rPr lang="ru-RU" sz="1400" dirty="0" err="1"/>
              <a:t>розміру</a:t>
            </a:r>
            <a:r>
              <a:rPr lang="ru-RU" sz="1400" dirty="0"/>
              <a:t> </a:t>
            </a:r>
            <a:r>
              <a:rPr lang="ru-RU" sz="1400" dirty="0" err="1"/>
              <a:t>безумовної</a:t>
            </a:r>
            <a:r>
              <a:rPr lang="ru-RU" sz="1400" dirty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 1% та </a:t>
            </a:r>
            <a:r>
              <a:rPr lang="ru-RU" sz="1400" dirty="0" err="1"/>
              <a:t>страхової</a:t>
            </a:r>
            <a:r>
              <a:rPr lang="ru-RU" sz="1400" dirty="0"/>
              <a:t> </a:t>
            </a:r>
            <a:r>
              <a:rPr lang="ru-RU" sz="1400" dirty="0" err="1"/>
              <a:t>суми</a:t>
            </a:r>
            <a:r>
              <a:rPr lang="ru-RU" sz="1400" dirty="0"/>
              <a:t> </a:t>
            </a:r>
            <a:r>
              <a:rPr lang="ru-RU" sz="1400" dirty="0" smtClean="0"/>
              <a:t>50 </a:t>
            </a:r>
            <a:r>
              <a:rPr lang="ru-RU" sz="1400" dirty="0"/>
              <a:t>000 </a:t>
            </a:r>
            <a:r>
              <a:rPr lang="ru-RU" sz="1400" dirty="0" err="1"/>
              <a:t>грн</a:t>
            </a:r>
            <a:r>
              <a:rPr lang="ru-RU" sz="1400" dirty="0"/>
              <a:t> </a:t>
            </a:r>
            <a:r>
              <a:rPr lang="ru-RU" sz="1400" dirty="0" err="1"/>
              <a:t>грошовий</a:t>
            </a:r>
            <a:r>
              <a:rPr lang="ru-RU" sz="1400" dirty="0"/>
              <a:t> </a:t>
            </a:r>
            <a:r>
              <a:rPr lang="ru-RU" sz="1400" dirty="0" err="1"/>
              <a:t>еквівалент</a:t>
            </a:r>
            <a:r>
              <a:rPr lang="ru-RU" sz="1400" dirty="0"/>
              <a:t> </a:t>
            </a:r>
            <a:r>
              <a:rPr lang="ru-RU" sz="1400" dirty="0" err="1"/>
              <a:t>франшизи</a:t>
            </a:r>
            <a:r>
              <a:rPr lang="ru-RU" sz="1400" dirty="0"/>
              <a:t> </a:t>
            </a:r>
            <a:r>
              <a:rPr lang="ru-RU" sz="1400" dirty="0" err="1"/>
              <a:t>становитиме</a:t>
            </a:r>
            <a:r>
              <a:rPr lang="ru-RU" sz="1400" dirty="0"/>
              <a:t> 500 грн. </a:t>
            </a:r>
            <a:r>
              <a:rPr lang="ru-RU" sz="1400" dirty="0" err="1"/>
              <a:t>Відповідно</a:t>
            </a:r>
            <a:r>
              <a:rPr lang="ru-RU" sz="1400" dirty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/>
              <a:t>сума </a:t>
            </a:r>
            <a:r>
              <a:rPr lang="ru-RU" sz="1400" dirty="0" err="1"/>
              <a:t>збитків</a:t>
            </a:r>
            <a:r>
              <a:rPr lang="ru-RU" sz="1400" dirty="0"/>
              <a:t> </a:t>
            </a:r>
            <a:r>
              <a:rPr lang="ru-RU" sz="1400" dirty="0" err="1"/>
              <a:t>становитиме</a:t>
            </a:r>
            <a:r>
              <a:rPr lang="ru-RU" sz="1400" dirty="0"/>
              <a:t> 5 000 </a:t>
            </a:r>
            <a:r>
              <a:rPr lang="ru-RU" sz="1400" dirty="0" err="1"/>
              <a:t>грн</a:t>
            </a:r>
            <a:r>
              <a:rPr lang="ru-RU" sz="1400" dirty="0"/>
              <a:t>, </a:t>
            </a:r>
            <a:r>
              <a:rPr lang="ru-RU" sz="1400" dirty="0" err="1"/>
              <a:t>страхова</a:t>
            </a:r>
            <a:r>
              <a:rPr lang="ru-RU" sz="1400" dirty="0"/>
              <a:t> </a:t>
            </a:r>
            <a:r>
              <a:rPr lang="ru-RU" sz="1400" dirty="0" err="1"/>
              <a:t>компанія</a:t>
            </a:r>
            <a:r>
              <a:rPr lang="ru-RU" sz="1400" dirty="0"/>
              <a:t> </a:t>
            </a:r>
            <a:r>
              <a:rPr lang="ru-RU" sz="1400" dirty="0" err="1"/>
              <a:t>компенсує</a:t>
            </a:r>
            <a:r>
              <a:rPr lang="ru-RU" sz="1400" dirty="0"/>
              <a:t> з них </a:t>
            </a:r>
            <a:r>
              <a:rPr lang="ru-RU" sz="1400" dirty="0" smtClean="0"/>
              <a:t>4 </a:t>
            </a:r>
            <a:r>
              <a:rPr lang="ru-RU" sz="1400" dirty="0"/>
              <a:t>500 грн.</a:t>
            </a:r>
          </a:p>
          <a:p>
            <a:pPr algn="just"/>
            <a:r>
              <a:rPr lang="ru-RU" sz="1400" dirty="0" err="1"/>
              <a:t>Також</a:t>
            </a:r>
            <a:r>
              <a:rPr lang="ru-RU" sz="1400" dirty="0"/>
              <a:t> є </a:t>
            </a:r>
            <a:r>
              <a:rPr lang="ru-RU" sz="1400" b="1" dirty="0" err="1"/>
              <a:t>нульова</a:t>
            </a:r>
            <a:r>
              <a:rPr lang="ru-RU" sz="1400" b="1" dirty="0"/>
              <a:t> франшиза</a:t>
            </a:r>
            <a:r>
              <a:rPr lang="ru-RU" sz="1400" dirty="0"/>
              <a:t>, яка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компенсацію</a:t>
            </a:r>
            <a:r>
              <a:rPr lang="ru-RU" sz="1400" dirty="0"/>
              <a:t> страховою </a:t>
            </a:r>
            <a:r>
              <a:rPr lang="ru-RU" sz="1400" dirty="0" err="1"/>
              <a:t>компанією</a:t>
            </a:r>
            <a:r>
              <a:rPr lang="ru-RU" sz="1400" dirty="0"/>
              <a:t>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/>
              <a:t>збитків</a:t>
            </a:r>
            <a:r>
              <a:rPr lang="ru-RU" sz="1400" dirty="0"/>
              <a:t>,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зазнав</a:t>
            </a:r>
            <a:r>
              <a:rPr lang="ru-RU" sz="1400" dirty="0"/>
              <a:t> </a:t>
            </a:r>
            <a:r>
              <a:rPr lang="ru-RU" sz="1400" dirty="0" err="1"/>
              <a:t>клієнт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74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5509" t="13542" r="25829" b="24337"/>
          <a:stretch/>
        </p:blipFill>
        <p:spPr>
          <a:xfrm>
            <a:off x="724757" y="497275"/>
            <a:ext cx="7767512" cy="557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7409" y="1380965"/>
            <a:ext cx="75934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одна особа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881" y="3689289"/>
            <a:ext cx="3488023" cy="231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7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252" y="583240"/>
            <a:ext cx="72224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Подію</a:t>
            </a:r>
            <a:r>
              <a:rPr lang="ru-RU" dirty="0"/>
              <a:t>,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та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/>
              <a:t>випадковості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страховим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випадком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37250" y="1552736"/>
            <a:ext cx="7222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застрахувала</a:t>
            </a:r>
            <a:r>
              <a:rPr lang="ru-RU" dirty="0"/>
              <a:t> себе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якогось</a:t>
            </a:r>
            <a:r>
              <a:rPr lang="ru-RU" dirty="0"/>
              <a:t> страхового </a:t>
            </a:r>
            <a:r>
              <a:rPr lang="ru-RU" dirty="0" err="1"/>
              <a:t>ризику</a:t>
            </a:r>
            <a:r>
              <a:rPr lang="ru-RU" dirty="0"/>
              <a:t> і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smtClean="0"/>
              <a:t>сталась </a:t>
            </a:r>
            <a:r>
              <a:rPr lang="ru-RU" dirty="0"/>
              <a:t>у реальному </a:t>
            </a:r>
            <a:r>
              <a:rPr lang="ru-RU" dirty="0" err="1"/>
              <a:t>житті</a:t>
            </a:r>
            <a:r>
              <a:rPr lang="ru-RU" dirty="0"/>
              <a:t>, то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на </a:t>
            </a:r>
            <a:r>
              <a:rPr lang="ru-RU" b="1" dirty="0" err="1" smtClean="0">
                <a:solidFill>
                  <a:schemeClr val="accent1"/>
                </a:solidFill>
              </a:rPr>
              <a:t>страхову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подію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7250" y="2623624"/>
            <a:ext cx="71164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/>
                </a:solidFill>
              </a:rPr>
              <a:t>Страховик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, яка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ліцензію</a:t>
            </a:r>
            <a:r>
              <a:rPr lang="ru-RU" dirty="0"/>
              <a:t> на </a:t>
            </a:r>
            <a:r>
              <a:rPr lang="ru-RU" dirty="0" err="1"/>
              <a:t>страхову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/>
              <a:t>, за </a:t>
            </a:r>
            <a:r>
              <a:rPr lang="ru-RU" dirty="0" err="1"/>
              <a:t>винагороду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чужі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 і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страхового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/>
              <a:t>виплачує</a:t>
            </a:r>
            <a:r>
              <a:rPr lang="ru-RU" dirty="0"/>
              <a:t> </a:t>
            </a:r>
            <a:r>
              <a:rPr lang="ru-RU" dirty="0" err="1"/>
              <a:t>страхове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(</a:t>
            </a:r>
            <a:r>
              <a:rPr lang="ru-RU" dirty="0" err="1"/>
              <a:t>страхову</a:t>
            </a:r>
            <a:r>
              <a:rPr lang="ru-RU" dirty="0"/>
              <a:t> </a:t>
            </a:r>
            <a:r>
              <a:rPr lang="ru-RU" dirty="0" err="1"/>
              <a:t>виплату</a:t>
            </a:r>
            <a:r>
              <a:rPr lang="ru-RU" dirty="0"/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1721" y="4151116"/>
            <a:ext cx="75934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solidFill>
                  <a:schemeClr val="accent1"/>
                </a:solidFill>
              </a:rPr>
              <a:t>Принципи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страхової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діяльності</a:t>
            </a:r>
            <a:r>
              <a:rPr lang="ru-RU" b="1" dirty="0">
                <a:solidFill>
                  <a:schemeClr val="accent1"/>
                </a:solidFill>
              </a:rPr>
              <a:t>:</a:t>
            </a:r>
          </a:p>
          <a:p>
            <a:pPr algn="just"/>
            <a:r>
              <a:rPr lang="ru-RU" dirty="0"/>
              <a:t>• </a:t>
            </a:r>
            <a:r>
              <a:rPr lang="ru-RU" u="sng" dirty="0" err="1" smtClean="0">
                <a:solidFill>
                  <a:schemeClr val="accent1"/>
                </a:solidFill>
              </a:rPr>
              <a:t>імовірність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/>
              <a:t>– 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,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/>
              <a:t>стануться</a:t>
            </a:r>
            <a:r>
              <a:rPr lang="ru-RU" dirty="0"/>
              <a:t> (</a:t>
            </a:r>
            <a:r>
              <a:rPr lang="ru-RU" dirty="0" err="1"/>
              <a:t>реалізуються</a:t>
            </a:r>
            <a:r>
              <a:rPr lang="ru-RU" dirty="0"/>
              <a:t>);</a:t>
            </a:r>
          </a:p>
          <a:p>
            <a:pPr algn="just"/>
            <a:r>
              <a:rPr lang="ru-RU" dirty="0"/>
              <a:t>• </a:t>
            </a:r>
            <a:r>
              <a:rPr lang="ru-RU" u="sng" dirty="0" err="1" smtClean="0">
                <a:solidFill>
                  <a:schemeClr val="accent1"/>
                </a:solidFill>
              </a:rPr>
              <a:t>накопичення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не </a:t>
            </a:r>
            <a:r>
              <a:rPr lang="ru-RU" dirty="0" err="1"/>
              <a:t>поверне</a:t>
            </a:r>
            <a:r>
              <a:rPr lang="ru-RU" dirty="0"/>
              <a:t> </a:t>
            </a:r>
            <a:r>
              <a:rPr lang="ru-RU" dirty="0" err="1"/>
              <a:t>страхувальнику</a:t>
            </a:r>
            <a:r>
              <a:rPr lang="ru-RU" dirty="0"/>
              <a:t> </a:t>
            </a:r>
            <a:r>
              <a:rPr lang="ru-RU" dirty="0" err="1"/>
              <a:t>отриману</a:t>
            </a:r>
            <a:r>
              <a:rPr lang="ru-RU" dirty="0"/>
              <a:t> </a:t>
            </a:r>
            <a:r>
              <a:rPr lang="ru-RU" dirty="0" err="1" smtClean="0"/>
              <a:t>винагороду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страховий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не </a:t>
            </a:r>
            <a:r>
              <a:rPr lang="ru-RU" dirty="0" err="1"/>
              <a:t>станеться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• </a:t>
            </a:r>
            <a:r>
              <a:rPr lang="ru-RU" u="sng" dirty="0" err="1" smtClean="0">
                <a:solidFill>
                  <a:schemeClr val="accent1"/>
                </a:solidFill>
              </a:rPr>
              <a:t>перерозподіл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то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для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постраждалим</a:t>
            </a:r>
            <a:r>
              <a:rPr lang="ru-RU" dirty="0"/>
              <a:t> за </a:t>
            </a:r>
            <a:r>
              <a:rPr lang="ru-RU" dirty="0" err="1" smtClean="0"/>
              <a:t>реальними</a:t>
            </a:r>
            <a:r>
              <a:rPr lang="ru-RU" dirty="0" smtClean="0"/>
              <a:t> </a:t>
            </a:r>
            <a:r>
              <a:rPr lang="ru-RU" dirty="0" err="1"/>
              <a:t>страховими</a:t>
            </a:r>
            <a:r>
              <a:rPr lang="ru-RU" dirty="0"/>
              <a:t> </a:t>
            </a:r>
            <a:r>
              <a:rPr lang="ru-RU" dirty="0" err="1"/>
              <a:t>випадками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590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9409" y="396413"/>
            <a:ext cx="6380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На </a:t>
            </a:r>
            <a:r>
              <a:rPr lang="ru-RU" sz="2000" b="1" dirty="0" err="1">
                <a:solidFill>
                  <a:schemeClr val="accent1"/>
                </a:solidFill>
              </a:rPr>
              <a:t>що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саме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потрібно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звернути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увагу</a:t>
            </a:r>
            <a:r>
              <a:rPr lang="ru-RU" sz="2000" b="1" dirty="0">
                <a:solidFill>
                  <a:schemeClr val="accent1"/>
                </a:solidFill>
              </a:rPr>
              <a:t>, </a:t>
            </a:r>
            <a:r>
              <a:rPr lang="ru-RU" sz="2000" b="1" dirty="0" err="1">
                <a:solidFill>
                  <a:schemeClr val="accent1"/>
                </a:solidFill>
              </a:rPr>
              <a:t>щоб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оцінити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надійність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страхової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компанії</a:t>
            </a:r>
            <a:r>
              <a:rPr lang="ru-RU" sz="2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36373" y="1348800"/>
            <a:ext cx="783534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• </a:t>
            </a:r>
            <a:r>
              <a:rPr lang="ru-RU" sz="1600" dirty="0" err="1" smtClean="0">
                <a:solidFill>
                  <a:schemeClr val="accent1"/>
                </a:solidFill>
              </a:rPr>
              <a:t>ліцензія</a:t>
            </a:r>
            <a:r>
              <a:rPr lang="ru-RU" sz="1600" dirty="0"/>
              <a:t>: на веб-</a:t>
            </a:r>
            <a:r>
              <a:rPr lang="ru-RU" sz="1600" dirty="0" err="1"/>
              <a:t>сайті</a:t>
            </a:r>
            <a:r>
              <a:rPr lang="ru-RU" sz="1600" dirty="0"/>
              <a:t> </a:t>
            </a:r>
            <a:r>
              <a:rPr lang="ru-RU" sz="1600" dirty="0" err="1"/>
              <a:t>Нацкомфінпослуг</a:t>
            </a:r>
            <a:r>
              <a:rPr lang="ru-RU" sz="1600" dirty="0"/>
              <a:t> </a:t>
            </a:r>
            <a:r>
              <a:rPr lang="ru-RU" sz="1600" dirty="0" err="1"/>
              <a:t>варто</a:t>
            </a:r>
            <a:r>
              <a:rPr lang="ru-RU" sz="1600" dirty="0"/>
              <a:t> </a:t>
            </a:r>
            <a:r>
              <a:rPr lang="ru-RU" sz="1600" dirty="0" err="1"/>
              <a:t>перевірити</a:t>
            </a:r>
            <a:r>
              <a:rPr lang="ru-RU" sz="1600" dirty="0"/>
              <a:t>,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страхова</a:t>
            </a:r>
            <a:r>
              <a:rPr lang="ru-RU" sz="1600" dirty="0"/>
              <a:t> </a:t>
            </a:r>
            <a:r>
              <a:rPr lang="ru-RU" sz="1600" dirty="0" err="1" smtClean="0"/>
              <a:t>компанія</a:t>
            </a:r>
            <a:r>
              <a:rPr lang="ru-RU" sz="1600" dirty="0" smtClean="0"/>
              <a:t> </a:t>
            </a:r>
            <a:r>
              <a:rPr lang="ru-RU" sz="1600" dirty="0" err="1"/>
              <a:t>ліцензію</a:t>
            </a:r>
            <a:r>
              <a:rPr lang="ru-RU" sz="1600" dirty="0"/>
              <a:t> та на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саме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/>
              <a:t>страхових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 (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smtClean="0"/>
              <a:t>вона </a:t>
            </a:r>
            <a:r>
              <a:rPr lang="ru-RU" sz="1600" dirty="0" err="1"/>
              <a:t>здійснювати</a:t>
            </a:r>
            <a:r>
              <a:rPr lang="ru-RU" sz="1600" dirty="0"/>
              <a:t> </a:t>
            </a:r>
            <a:r>
              <a:rPr lang="ru-RU" sz="1600" dirty="0" err="1"/>
              <a:t>медичне</a:t>
            </a:r>
            <a:r>
              <a:rPr lang="ru-RU" sz="1600" dirty="0"/>
              <a:t> </a:t>
            </a:r>
            <a:r>
              <a:rPr lang="ru-RU" sz="1600" dirty="0" err="1"/>
              <a:t>страхування</a:t>
            </a:r>
            <a:r>
              <a:rPr lang="ru-RU" sz="1600" dirty="0"/>
              <a:t>);</a:t>
            </a:r>
          </a:p>
          <a:p>
            <a:pPr algn="just"/>
            <a:r>
              <a:rPr lang="ru-RU" sz="1600" dirty="0"/>
              <a:t>•  </a:t>
            </a:r>
            <a:r>
              <a:rPr lang="ru-RU" sz="1600" dirty="0">
                <a:solidFill>
                  <a:schemeClr val="accent1"/>
                </a:solidFill>
              </a:rPr>
              <a:t>актуальна </a:t>
            </a:r>
            <a:r>
              <a:rPr lang="ru-RU" sz="1600" dirty="0" err="1">
                <a:solidFill>
                  <a:schemeClr val="accent1"/>
                </a:solidFill>
              </a:rPr>
              <a:t>інформація</a:t>
            </a:r>
            <a:r>
              <a:rPr lang="ru-RU" sz="1600" dirty="0">
                <a:solidFill>
                  <a:schemeClr val="accent1"/>
                </a:solidFill>
              </a:rPr>
              <a:t> про </a:t>
            </a:r>
            <a:r>
              <a:rPr lang="ru-RU" sz="1600" dirty="0" err="1">
                <a:solidFill>
                  <a:schemeClr val="accent1"/>
                </a:solidFill>
              </a:rPr>
              <a:t>діяльність</a:t>
            </a:r>
            <a:r>
              <a:rPr lang="ru-RU" sz="1600" dirty="0"/>
              <a:t>: </a:t>
            </a:r>
            <a:r>
              <a:rPr lang="ru-RU" sz="1600" dirty="0" err="1"/>
              <a:t>власний</a:t>
            </a:r>
            <a:r>
              <a:rPr lang="ru-RU" sz="1600" dirty="0"/>
              <a:t> веб-сайт страховика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 smtClean="0"/>
              <a:t>підтримуватися</a:t>
            </a:r>
            <a:r>
              <a:rPr lang="ru-RU" sz="1600" dirty="0" smtClean="0"/>
              <a:t> </a:t>
            </a:r>
            <a:r>
              <a:rPr lang="ru-RU" sz="1600" dirty="0"/>
              <a:t>в актуальному </a:t>
            </a:r>
            <a:r>
              <a:rPr lang="ru-RU" sz="1600" dirty="0" err="1"/>
              <a:t>стані</a:t>
            </a:r>
            <a:r>
              <a:rPr lang="ru-RU" sz="1600" dirty="0"/>
              <a:t> та </a:t>
            </a:r>
            <a:r>
              <a:rPr lang="ru-RU" sz="1600" dirty="0" err="1"/>
              <a:t>містити</a:t>
            </a:r>
            <a:r>
              <a:rPr lang="ru-RU" sz="1600" dirty="0"/>
              <a:t> </a:t>
            </a:r>
            <a:r>
              <a:rPr lang="ru-RU" sz="1600" dirty="0" err="1"/>
              <a:t>вичерпну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 про </a:t>
            </a:r>
            <a:r>
              <a:rPr lang="ru-RU" sz="1600" dirty="0" err="1" smtClean="0"/>
              <a:t>компанію</a:t>
            </a:r>
            <a:r>
              <a:rPr lang="ru-RU" sz="1600" dirty="0"/>
              <a:t>,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власників</a:t>
            </a:r>
            <a:r>
              <a:rPr lang="ru-RU" sz="1600" dirty="0"/>
              <a:t>, </a:t>
            </a:r>
            <a:r>
              <a:rPr lang="ru-RU" sz="1600" dirty="0" err="1"/>
              <a:t>керівництво</a:t>
            </a:r>
            <a:r>
              <a:rPr lang="ru-RU" sz="1600" dirty="0"/>
              <a:t>. </a:t>
            </a:r>
            <a:r>
              <a:rPr lang="ru-RU" sz="1600" dirty="0" err="1"/>
              <a:t>Тривожним</a:t>
            </a:r>
            <a:r>
              <a:rPr lang="ru-RU" sz="1600" dirty="0"/>
              <a:t> сигналом є </a:t>
            </a:r>
            <a:r>
              <a:rPr lang="ru-RU" sz="1600" dirty="0" err="1"/>
              <a:t>відсутність</a:t>
            </a:r>
            <a:r>
              <a:rPr lang="ru-RU" sz="1600" dirty="0"/>
              <a:t> на </a:t>
            </a:r>
            <a:r>
              <a:rPr lang="ru-RU" sz="1600" dirty="0" smtClean="0"/>
              <a:t>веб-</a:t>
            </a:r>
            <a:r>
              <a:rPr lang="ru-RU" sz="1600" dirty="0" err="1" smtClean="0"/>
              <a:t>сайті</a:t>
            </a:r>
            <a:r>
              <a:rPr lang="ru-RU" sz="1600" dirty="0" smtClean="0"/>
              <a:t> </a:t>
            </a:r>
            <a:r>
              <a:rPr lang="ru-RU" sz="1600" dirty="0" err="1"/>
              <a:t>компанії</a:t>
            </a:r>
            <a:r>
              <a:rPr lang="ru-RU" sz="1600" dirty="0"/>
              <a:t> </a:t>
            </a:r>
            <a:r>
              <a:rPr lang="ru-RU" sz="1600" dirty="0" err="1"/>
              <a:t>фінансової</a:t>
            </a:r>
            <a:r>
              <a:rPr lang="ru-RU" sz="1600" dirty="0"/>
              <a:t> </a:t>
            </a:r>
            <a:r>
              <a:rPr lang="ru-RU" sz="1600" dirty="0" err="1"/>
              <a:t>звітності</a:t>
            </a:r>
            <a:r>
              <a:rPr lang="ru-RU" sz="1600" dirty="0"/>
              <a:t> за </a:t>
            </a:r>
            <a:r>
              <a:rPr lang="ru-RU" sz="1600" dirty="0" err="1"/>
              <a:t>декілька</a:t>
            </a:r>
            <a:r>
              <a:rPr lang="ru-RU" sz="1600" dirty="0"/>
              <a:t> </a:t>
            </a:r>
            <a:r>
              <a:rPr lang="ru-RU" sz="1600" dirty="0" err="1"/>
              <a:t>останніх</a:t>
            </a:r>
            <a:r>
              <a:rPr lang="ru-RU" sz="1600" dirty="0"/>
              <a:t> </a:t>
            </a:r>
            <a:r>
              <a:rPr lang="ru-RU" sz="1600" dirty="0" err="1"/>
              <a:t>кварталів</a:t>
            </a:r>
            <a:r>
              <a:rPr lang="ru-RU" sz="1600" dirty="0"/>
              <a:t>. </a:t>
            </a:r>
            <a:r>
              <a:rPr lang="ru-RU" sz="1600" dirty="0" err="1"/>
              <a:t>Окрім</a:t>
            </a:r>
            <a:r>
              <a:rPr lang="ru-RU" sz="1600" dirty="0"/>
              <a:t> </a:t>
            </a:r>
            <a:r>
              <a:rPr lang="ru-RU" sz="1600" dirty="0" smtClean="0"/>
              <a:t>того</a:t>
            </a:r>
            <a:r>
              <a:rPr lang="ru-RU" sz="1600" dirty="0"/>
              <a:t>, з веб-сайту </a:t>
            </a:r>
            <a:r>
              <a:rPr lang="ru-RU" sz="1600" dirty="0" err="1"/>
              <a:t>Нацкомфінпослуг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дізнатися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 smtClean="0"/>
              <a:t>звернень</a:t>
            </a:r>
            <a:r>
              <a:rPr lang="ru-RU" sz="1600" dirty="0" smtClean="0"/>
              <a:t> </a:t>
            </a:r>
            <a:r>
              <a:rPr lang="ru-RU" sz="1600" dirty="0" err="1"/>
              <a:t>громадян</a:t>
            </a:r>
            <a:r>
              <a:rPr lang="ru-RU" sz="1600" dirty="0"/>
              <a:t> до регулятора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невиплати</a:t>
            </a:r>
            <a:r>
              <a:rPr lang="ru-RU" sz="1600" dirty="0"/>
              <a:t> такою </a:t>
            </a:r>
            <a:r>
              <a:rPr lang="ru-RU" sz="1600" dirty="0" err="1"/>
              <a:t>компанією</a:t>
            </a:r>
            <a:r>
              <a:rPr lang="ru-RU" sz="1600" dirty="0"/>
              <a:t> страхового </a:t>
            </a:r>
            <a:r>
              <a:rPr lang="ru-RU" sz="1600" dirty="0" err="1" smtClean="0"/>
              <a:t>відшкодування</a:t>
            </a:r>
            <a:r>
              <a:rPr lang="ru-RU" sz="1600" dirty="0"/>
              <a:t>; </a:t>
            </a:r>
          </a:p>
          <a:p>
            <a:pPr algn="just"/>
            <a:r>
              <a:rPr lang="ru-RU" sz="1600" dirty="0"/>
              <a:t>•  </a:t>
            </a:r>
            <a:r>
              <a:rPr lang="ru-RU" sz="1600" dirty="0">
                <a:solidFill>
                  <a:schemeClr val="accent1"/>
                </a:solidFill>
              </a:rPr>
              <a:t>рейтинг Моторного (транспортного) страхового бюро </a:t>
            </a:r>
            <a:r>
              <a:rPr lang="ru-RU" sz="1600" dirty="0" err="1">
                <a:solidFill>
                  <a:schemeClr val="accent1"/>
                </a:solidFill>
              </a:rPr>
              <a:t>України</a:t>
            </a:r>
            <a:r>
              <a:rPr lang="ru-RU" sz="1600" dirty="0">
                <a:solidFill>
                  <a:schemeClr val="accent1"/>
                </a:solidFill>
              </a:rPr>
              <a:t> (МТСБУ):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/>
              <a:t>час </a:t>
            </a:r>
            <a:r>
              <a:rPr lang="ru-RU" sz="1600" dirty="0" err="1"/>
              <a:t>вибору</a:t>
            </a:r>
            <a:r>
              <a:rPr lang="ru-RU" sz="1600" dirty="0"/>
              <a:t> </a:t>
            </a:r>
            <a:r>
              <a:rPr lang="ru-RU" sz="1600" dirty="0" err="1"/>
              <a:t>страхової</a:t>
            </a:r>
            <a:r>
              <a:rPr lang="ru-RU" sz="1600" dirty="0"/>
              <a:t> </a:t>
            </a:r>
            <a:r>
              <a:rPr lang="ru-RU" sz="1600" dirty="0" err="1"/>
              <a:t>компанії</a:t>
            </a:r>
            <a:r>
              <a:rPr lang="ru-RU" sz="1600" dirty="0"/>
              <a:t> для </a:t>
            </a:r>
            <a:r>
              <a:rPr lang="ru-RU" sz="1600" dirty="0" err="1"/>
              <a:t>оформлення</a:t>
            </a:r>
            <a:r>
              <a:rPr lang="ru-RU" sz="1600" dirty="0"/>
              <a:t> </a:t>
            </a:r>
            <a:r>
              <a:rPr lang="ru-RU" sz="1600" dirty="0" err="1"/>
              <a:t>автоцивілки</a:t>
            </a:r>
            <a:r>
              <a:rPr lang="ru-RU" sz="1600" dirty="0"/>
              <a:t> (</a:t>
            </a:r>
            <a:r>
              <a:rPr lang="ru-RU" sz="1600" dirty="0" err="1"/>
              <a:t>страхування</a:t>
            </a:r>
            <a:r>
              <a:rPr lang="ru-RU" sz="1600" dirty="0"/>
              <a:t> </a:t>
            </a:r>
            <a:r>
              <a:rPr lang="ru-RU" sz="1600" dirty="0" err="1" smtClean="0"/>
              <a:t>цивільно-правової</a:t>
            </a:r>
            <a:r>
              <a:rPr lang="ru-RU" sz="1600" dirty="0" smtClean="0"/>
              <a:t> </a:t>
            </a:r>
            <a:r>
              <a:rPr lang="ru-RU" sz="1600" dirty="0" err="1"/>
              <a:t>відповідальності</a:t>
            </a:r>
            <a:r>
              <a:rPr lang="ru-RU" sz="1600" dirty="0"/>
              <a:t> </a:t>
            </a:r>
            <a:r>
              <a:rPr lang="ru-RU" sz="1600" dirty="0" err="1"/>
              <a:t>власників</a:t>
            </a:r>
            <a:r>
              <a:rPr lang="ru-RU" sz="1600" dirty="0"/>
              <a:t> </a:t>
            </a:r>
            <a:r>
              <a:rPr lang="ru-RU" sz="1600" dirty="0" err="1"/>
              <a:t>наземних</a:t>
            </a:r>
            <a:r>
              <a:rPr lang="ru-RU" sz="1600" dirty="0"/>
              <a:t> </a:t>
            </a:r>
            <a:r>
              <a:rPr lang="ru-RU" sz="1600" dirty="0" err="1"/>
              <a:t>транспортних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) </a:t>
            </a:r>
            <a:r>
              <a:rPr lang="ru-RU" sz="1600" dirty="0" err="1" smtClean="0"/>
              <a:t>варто</a:t>
            </a:r>
            <a:r>
              <a:rPr lang="ru-RU" sz="1600" dirty="0" smtClean="0"/>
              <a:t> </a:t>
            </a:r>
            <a:r>
              <a:rPr lang="ru-RU" sz="1600" dirty="0" err="1"/>
              <a:t>дізнатися</a:t>
            </a:r>
            <a:r>
              <a:rPr lang="ru-RU" sz="1600" dirty="0"/>
              <a:t> на веб-</a:t>
            </a:r>
            <a:r>
              <a:rPr lang="ru-RU" sz="1600" dirty="0" err="1"/>
              <a:t>сайті</a:t>
            </a:r>
            <a:r>
              <a:rPr lang="ru-RU" sz="1600" dirty="0"/>
              <a:t> МТСБУ, </a:t>
            </a:r>
            <a:r>
              <a:rPr lang="ru-RU" sz="1600" dirty="0" err="1"/>
              <a:t>чи</a:t>
            </a:r>
            <a:r>
              <a:rPr lang="ru-RU" sz="1600" dirty="0"/>
              <a:t> є </a:t>
            </a:r>
            <a:r>
              <a:rPr lang="ru-RU" sz="1600" dirty="0" err="1"/>
              <a:t>страхова</a:t>
            </a:r>
            <a:r>
              <a:rPr lang="ru-RU" sz="1600" dirty="0"/>
              <a:t> </a:t>
            </a:r>
            <a:r>
              <a:rPr lang="ru-RU" sz="1600" dirty="0" err="1"/>
              <a:t>компанія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членом і яке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/>
              <a:t>в рейтингу </a:t>
            </a:r>
            <a:r>
              <a:rPr lang="ru-RU" sz="1600" dirty="0" err="1"/>
              <a:t>посідає</a:t>
            </a:r>
            <a:r>
              <a:rPr lang="ru-RU" sz="1600" dirty="0"/>
              <a:t>; </a:t>
            </a:r>
          </a:p>
          <a:p>
            <a:pPr algn="just"/>
            <a:r>
              <a:rPr lang="ru-RU" sz="1600" dirty="0"/>
              <a:t>•  </a:t>
            </a:r>
            <a:r>
              <a:rPr lang="ru-RU" sz="1600" dirty="0" err="1">
                <a:solidFill>
                  <a:schemeClr val="accent1"/>
                </a:solidFill>
              </a:rPr>
              <a:t>прибутковість</a:t>
            </a:r>
            <a:r>
              <a:rPr lang="ru-RU" sz="1600" dirty="0">
                <a:solidFill>
                  <a:schemeClr val="accent1"/>
                </a:solidFill>
              </a:rPr>
              <a:t> </a:t>
            </a:r>
            <a:r>
              <a:rPr lang="ru-RU" sz="1600" dirty="0" err="1">
                <a:solidFill>
                  <a:schemeClr val="accent1"/>
                </a:solidFill>
              </a:rPr>
              <a:t>діяльності</a:t>
            </a:r>
            <a:r>
              <a:rPr lang="ru-RU" sz="1600" dirty="0"/>
              <a:t>: з </a:t>
            </a:r>
            <a:r>
              <a:rPr lang="ru-RU" sz="1600" dirty="0" err="1"/>
              <a:t>фінансової</a:t>
            </a:r>
            <a:r>
              <a:rPr lang="ru-RU" sz="1600" dirty="0"/>
              <a:t> </a:t>
            </a:r>
            <a:r>
              <a:rPr lang="ru-RU" sz="1600" dirty="0" err="1"/>
              <a:t>звітності</a:t>
            </a:r>
            <a:r>
              <a:rPr lang="ru-RU" sz="1600" dirty="0"/>
              <a:t> </a:t>
            </a:r>
            <a:r>
              <a:rPr lang="ru-RU" sz="1600" dirty="0" err="1"/>
              <a:t>компанії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дізнатися</a:t>
            </a:r>
            <a:r>
              <a:rPr lang="ru-RU" sz="1600" dirty="0"/>
              <a:t>,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 smtClean="0"/>
              <a:t>працює</a:t>
            </a:r>
            <a:r>
              <a:rPr lang="ru-RU" sz="1600" dirty="0" smtClean="0"/>
              <a:t> </a:t>
            </a:r>
            <a:r>
              <a:rPr lang="ru-RU" sz="1600" dirty="0"/>
              <a:t>вона </a:t>
            </a:r>
            <a:r>
              <a:rPr lang="ru-RU" sz="1600" dirty="0" err="1"/>
              <a:t>прибутково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,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доходи </a:t>
            </a:r>
            <a:r>
              <a:rPr lang="ru-RU" sz="1600" dirty="0" err="1"/>
              <a:t>більші</a:t>
            </a:r>
            <a:r>
              <a:rPr lang="ru-RU" sz="1600" dirty="0"/>
              <a:t> за </a:t>
            </a:r>
            <a:r>
              <a:rPr lang="ru-RU" sz="1600" dirty="0" err="1"/>
              <a:t>витрати</a:t>
            </a:r>
            <a:r>
              <a:rPr lang="ru-RU" sz="1600" dirty="0"/>
              <a:t>;</a:t>
            </a:r>
          </a:p>
          <a:p>
            <a:pPr algn="just"/>
            <a:r>
              <a:rPr lang="ru-RU" sz="1600" dirty="0"/>
              <a:t>•  </a:t>
            </a:r>
            <a:r>
              <a:rPr lang="ru-RU" sz="1600" dirty="0" err="1">
                <a:solidFill>
                  <a:schemeClr val="accent1"/>
                </a:solidFill>
              </a:rPr>
              <a:t>новини</a:t>
            </a:r>
            <a:r>
              <a:rPr lang="ru-RU" sz="1600" dirty="0">
                <a:solidFill>
                  <a:schemeClr val="accent1"/>
                </a:solidFill>
              </a:rPr>
              <a:t> про страховика та «</a:t>
            </a:r>
            <a:r>
              <a:rPr lang="ru-RU" sz="1600" dirty="0" err="1">
                <a:solidFill>
                  <a:schemeClr val="accent1"/>
                </a:solidFill>
              </a:rPr>
              <a:t>народний</a:t>
            </a:r>
            <a:r>
              <a:rPr lang="ru-RU" sz="1600" dirty="0">
                <a:solidFill>
                  <a:schemeClr val="accent1"/>
                </a:solidFill>
              </a:rPr>
              <a:t> рейтинг»: </a:t>
            </a:r>
            <a:r>
              <a:rPr lang="ru-RU" sz="1600" dirty="0" err="1"/>
              <a:t>якщо</a:t>
            </a:r>
            <a:r>
              <a:rPr lang="ru-RU" sz="1600" dirty="0"/>
              <a:t> в ЗМІ є </a:t>
            </a:r>
            <a:r>
              <a:rPr lang="ru-RU" sz="1600" dirty="0" err="1"/>
              <a:t>багато</a:t>
            </a:r>
            <a:r>
              <a:rPr lang="ru-RU" sz="1600" dirty="0"/>
              <a:t> новин </a:t>
            </a:r>
            <a:r>
              <a:rPr lang="ru-RU" sz="1600" dirty="0" smtClean="0"/>
              <a:t>про </a:t>
            </a:r>
            <a:r>
              <a:rPr lang="ru-RU" sz="1600" dirty="0" err="1"/>
              <a:t>претензії</a:t>
            </a:r>
            <a:r>
              <a:rPr lang="ru-RU" sz="1600" dirty="0"/>
              <a:t> до </a:t>
            </a:r>
            <a:r>
              <a:rPr lang="ru-RU" sz="1600" dirty="0" err="1"/>
              <a:t>компанії</a:t>
            </a:r>
            <a:r>
              <a:rPr lang="ru-RU" sz="1600" dirty="0"/>
              <a:t> з боку </a:t>
            </a:r>
            <a:r>
              <a:rPr lang="ru-RU" sz="1600" dirty="0" err="1"/>
              <a:t>державних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негативні</a:t>
            </a:r>
            <a:r>
              <a:rPr lang="ru-RU" sz="1600" dirty="0"/>
              <a:t> </a:t>
            </a:r>
            <a:r>
              <a:rPr lang="ru-RU" sz="1600" dirty="0" err="1"/>
              <a:t>новини</a:t>
            </a:r>
            <a:r>
              <a:rPr lang="ru-RU" sz="1600" dirty="0"/>
              <a:t>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/>
              <a:t>привід</a:t>
            </a:r>
            <a:r>
              <a:rPr lang="ru-RU" sz="1600" dirty="0"/>
              <a:t> </a:t>
            </a:r>
            <a:r>
              <a:rPr lang="ru-RU" sz="1600" dirty="0" err="1"/>
              <a:t>насторожитися</a:t>
            </a:r>
            <a:r>
              <a:rPr lang="ru-RU" sz="1600" dirty="0"/>
              <a:t>. </a:t>
            </a:r>
            <a:r>
              <a:rPr lang="ru-RU" sz="1600" dirty="0" err="1"/>
              <a:t>Іншим</a:t>
            </a:r>
            <a:r>
              <a:rPr lang="ru-RU" sz="1600" dirty="0"/>
              <a:t> приводом </a:t>
            </a:r>
            <a:r>
              <a:rPr lang="ru-RU" sz="1600" dirty="0" err="1"/>
              <a:t>насторожитися</a:t>
            </a:r>
            <a:r>
              <a:rPr lang="ru-RU" sz="1600" dirty="0"/>
              <a:t> є </a:t>
            </a:r>
            <a:r>
              <a:rPr lang="ru-RU" sz="1600" dirty="0" err="1"/>
              <a:t>значна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 smtClean="0"/>
              <a:t>негативних</a:t>
            </a:r>
            <a:r>
              <a:rPr lang="ru-RU" sz="1600" dirty="0" smtClean="0"/>
              <a:t> </a:t>
            </a:r>
            <a:r>
              <a:rPr lang="ru-RU" sz="1600" dirty="0" err="1"/>
              <a:t>відгуків</a:t>
            </a:r>
            <a:r>
              <a:rPr lang="ru-RU" sz="1600" dirty="0"/>
              <a:t> </a:t>
            </a:r>
            <a:r>
              <a:rPr lang="ru-RU" sz="1600" dirty="0" err="1"/>
              <a:t>клієнтів</a:t>
            </a:r>
            <a:r>
              <a:rPr lang="ru-RU" sz="1600" dirty="0"/>
              <a:t> страховика.</a:t>
            </a:r>
          </a:p>
        </p:txBody>
      </p:sp>
    </p:spTree>
    <p:extLst>
      <p:ext uri="{BB962C8B-B14F-4D97-AF65-F5344CB8AC3E}">
        <p14:creationId xmlns:p14="http://schemas.microsoft.com/office/powerpoint/2010/main" val="263408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0382" y="665347"/>
            <a:ext cx="71362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solidFill>
                  <a:schemeClr val="accent1"/>
                </a:solidFill>
              </a:rPr>
              <a:t>Страхувальник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є </a:t>
            </a:r>
            <a:r>
              <a:rPr lang="ru-RU" dirty="0" err="1"/>
              <a:t>клієнтом</a:t>
            </a:r>
            <a:r>
              <a:rPr lang="ru-RU" dirty="0"/>
              <a:t> страховика,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уклав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та </a:t>
            </a:r>
            <a:r>
              <a:rPr lang="ru-RU" dirty="0" err="1"/>
              <a:t>сплатив</a:t>
            </a:r>
            <a:r>
              <a:rPr lang="ru-RU" dirty="0"/>
              <a:t> страховику </a:t>
            </a:r>
            <a:r>
              <a:rPr lang="ru-RU" dirty="0" err="1" smtClean="0"/>
              <a:t>обумовлену</a:t>
            </a:r>
            <a:r>
              <a:rPr lang="ru-RU" dirty="0" smtClean="0"/>
              <a:t> </a:t>
            </a:r>
            <a:r>
              <a:rPr lang="ru-RU" dirty="0" err="1"/>
              <a:t>винагороду</a:t>
            </a:r>
            <a:r>
              <a:rPr lang="ru-RU" dirty="0"/>
              <a:t>.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 страховою </a:t>
            </a:r>
            <a:r>
              <a:rPr lang="ru-RU" dirty="0" err="1"/>
              <a:t>премією</a:t>
            </a:r>
            <a:r>
              <a:rPr lang="ru-RU" dirty="0"/>
              <a:t>, </a:t>
            </a:r>
            <a:r>
              <a:rPr lang="ru-RU" dirty="0" err="1" smtClean="0"/>
              <a:t>страховим</a:t>
            </a:r>
            <a:r>
              <a:rPr lang="ru-RU" dirty="0" smtClean="0"/>
              <a:t> </a:t>
            </a:r>
            <a:r>
              <a:rPr lang="ru-RU" dirty="0" err="1" smtClean="0"/>
              <a:t>платежем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/>
              <a:t>страховим</a:t>
            </a:r>
            <a:r>
              <a:rPr lang="ru-RU" dirty="0"/>
              <a:t> </a:t>
            </a:r>
            <a:r>
              <a:rPr lang="ru-RU" dirty="0" err="1"/>
              <a:t>внеском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9216" y="2435520"/>
            <a:ext cx="58574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1"/>
                </a:solidFill>
              </a:rPr>
              <a:t>У </a:t>
            </a:r>
            <a:r>
              <a:rPr lang="ru-RU" b="1" i="1" dirty="0" err="1">
                <a:solidFill>
                  <a:schemeClr val="accent1"/>
                </a:solidFill>
              </a:rPr>
              <a:t>страхових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відносинах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можуть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з’явитися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додаткові</a:t>
            </a:r>
            <a:r>
              <a:rPr lang="ru-RU" b="1" i="1" dirty="0">
                <a:solidFill>
                  <a:schemeClr val="accent1"/>
                </a:solidFill>
              </a:rPr>
              <a:t> </a:t>
            </a:r>
            <a:r>
              <a:rPr lang="ru-RU" b="1" i="1" dirty="0" err="1">
                <a:solidFill>
                  <a:schemeClr val="accent1"/>
                </a:solidFill>
              </a:rPr>
              <a:t>учасники</a:t>
            </a:r>
            <a:r>
              <a:rPr lang="ru-RU" b="1" i="1" dirty="0">
                <a:solidFill>
                  <a:schemeClr val="accent1"/>
                </a:solidFill>
              </a:rPr>
              <a:t>: </a:t>
            </a:r>
          </a:p>
          <a:p>
            <a:pPr algn="just"/>
            <a:r>
              <a:rPr lang="ru-RU" dirty="0"/>
              <a:t>•  </a:t>
            </a:r>
            <a:r>
              <a:rPr lang="ru-RU" b="1" dirty="0"/>
              <a:t>застрахована особа </a:t>
            </a:r>
            <a:r>
              <a:rPr lang="ru-RU" dirty="0"/>
              <a:t>–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працездатність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 smtClean="0"/>
              <a:t>страхуються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батьки </a:t>
            </a:r>
            <a:r>
              <a:rPr lang="ru-RU" dirty="0" err="1"/>
              <a:t>уклали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 smtClean="0"/>
              <a:t>дітей</a:t>
            </a:r>
            <a:r>
              <a:rPr lang="ru-RU" dirty="0"/>
              <a:t>, то батьки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страхувальниками</a:t>
            </a:r>
            <a:r>
              <a:rPr lang="ru-RU" dirty="0"/>
              <a:t>, а </a:t>
            </a:r>
            <a:r>
              <a:rPr lang="ru-RU" dirty="0" err="1"/>
              <a:t>діти</a:t>
            </a:r>
            <a:r>
              <a:rPr lang="ru-RU" dirty="0"/>
              <a:t> – </a:t>
            </a:r>
            <a:r>
              <a:rPr lang="ru-RU" dirty="0" err="1"/>
              <a:t>застрахованими</a:t>
            </a:r>
            <a:r>
              <a:rPr lang="ru-RU" dirty="0"/>
              <a:t> особами); </a:t>
            </a:r>
          </a:p>
          <a:p>
            <a:pPr algn="just"/>
            <a:r>
              <a:rPr lang="ru-RU" dirty="0" smtClean="0"/>
              <a:t>• </a:t>
            </a:r>
            <a:r>
              <a:rPr lang="ru-RU" b="1" dirty="0" err="1" smtClean="0"/>
              <a:t>вигодонабувач</a:t>
            </a:r>
            <a:r>
              <a:rPr lang="ru-RU" dirty="0" smtClean="0"/>
              <a:t> –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, яка не є </a:t>
            </a:r>
            <a:r>
              <a:rPr lang="ru-RU" dirty="0" err="1"/>
              <a:t>страхувальником</a:t>
            </a:r>
            <a:r>
              <a:rPr lang="ru-RU" dirty="0"/>
              <a:t>, але яка </a:t>
            </a:r>
            <a:r>
              <a:rPr lang="ru-RU" dirty="0" err="1" smtClean="0"/>
              <a:t>отримає</a:t>
            </a:r>
            <a:r>
              <a:rPr lang="ru-RU" dirty="0" smtClean="0"/>
              <a:t> </a:t>
            </a:r>
            <a:r>
              <a:rPr lang="ru-RU" dirty="0" err="1"/>
              <a:t>страхову</a:t>
            </a:r>
            <a:r>
              <a:rPr lang="ru-RU" dirty="0"/>
              <a:t> </a:t>
            </a:r>
            <a:r>
              <a:rPr lang="ru-RU" dirty="0" err="1"/>
              <a:t>виплату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страхового </a:t>
            </a:r>
            <a:r>
              <a:rPr lang="ru-RU" dirty="0" err="1"/>
              <a:t>випадку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smtClean="0"/>
              <a:t>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когось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 smtClean="0"/>
              <a:t>отримає</a:t>
            </a:r>
            <a:r>
              <a:rPr lang="ru-RU" dirty="0" smtClean="0"/>
              <a:t> </a:t>
            </a:r>
            <a:r>
              <a:rPr lang="ru-RU" dirty="0" err="1"/>
              <a:t>страхову</a:t>
            </a:r>
            <a:r>
              <a:rPr lang="ru-RU" dirty="0"/>
              <a:t> </a:t>
            </a:r>
            <a:r>
              <a:rPr lang="ru-RU" dirty="0" err="1"/>
              <a:t>виплату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 smtClean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7" y="3011557"/>
            <a:ext cx="2482920" cy="248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5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4244" y="1052253"/>
            <a:ext cx="739471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>
                <a:solidFill>
                  <a:schemeClr val="accent1"/>
                </a:solidFill>
              </a:rPr>
              <a:t>Досить</a:t>
            </a:r>
            <a:r>
              <a:rPr lang="ru-RU" i="1" dirty="0">
                <a:solidFill>
                  <a:schemeClr val="accent1"/>
                </a:solidFill>
              </a:rPr>
              <a:t> часто в </a:t>
            </a:r>
            <a:r>
              <a:rPr lang="ru-RU" i="1" dirty="0" err="1">
                <a:solidFill>
                  <a:schemeClr val="accent1"/>
                </a:solidFill>
              </a:rPr>
              <a:t>страхуванні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можуть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брати</a:t>
            </a:r>
            <a:r>
              <a:rPr lang="ru-RU" i="1" dirty="0">
                <a:solidFill>
                  <a:schemeClr val="accent1"/>
                </a:solidFill>
              </a:rPr>
              <a:t> участь </a:t>
            </a:r>
            <a:r>
              <a:rPr lang="ru-RU" i="1" dirty="0" err="1">
                <a:solidFill>
                  <a:schemeClr val="accent1"/>
                </a:solidFill>
              </a:rPr>
              <a:t>ще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декілька</a:t>
            </a:r>
            <a:r>
              <a:rPr lang="ru-RU" i="1" dirty="0">
                <a:solidFill>
                  <a:schemeClr val="accent1"/>
                </a:solidFill>
              </a:rPr>
              <a:t> «</a:t>
            </a:r>
            <a:r>
              <a:rPr lang="ru-RU" i="1" dirty="0" err="1">
                <a:solidFill>
                  <a:schemeClr val="accent1"/>
                </a:solidFill>
              </a:rPr>
              <a:t>допоміжних</a:t>
            </a:r>
            <a:r>
              <a:rPr lang="ru-RU" i="1" dirty="0">
                <a:solidFill>
                  <a:schemeClr val="accent1"/>
                </a:solidFill>
              </a:rPr>
              <a:t>» </a:t>
            </a:r>
            <a:r>
              <a:rPr lang="ru-RU" i="1" dirty="0" err="1">
                <a:solidFill>
                  <a:schemeClr val="accent1"/>
                </a:solidFill>
              </a:rPr>
              <a:t>учасників</a:t>
            </a:r>
            <a:r>
              <a:rPr lang="ru-RU" i="1" dirty="0">
                <a:solidFill>
                  <a:schemeClr val="accent1"/>
                </a:solidFill>
              </a:rPr>
              <a:t>:</a:t>
            </a:r>
          </a:p>
          <a:p>
            <a:pPr algn="just"/>
            <a:r>
              <a:rPr lang="ru-RU" dirty="0"/>
              <a:t>- </a:t>
            </a:r>
            <a:r>
              <a:rPr lang="ru-RU" b="1" dirty="0" err="1">
                <a:solidFill>
                  <a:schemeClr val="accent1"/>
                </a:solidFill>
              </a:rPr>
              <a:t>страхові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агенти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dirty="0"/>
              <a:t>є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і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/>
              <a:t>імені</a:t>
            </a:r>
            <a:r>
              <a:rPr lang="ru-RU" dirty="0"/>
              <a:t>. </a:t>
            </a:r>
            <a:r>
              <a:rPr lang="ru-RU" dirty="0" err="1"/>
              <a:t>Клієнтом</a:t>
            </a:r>
            <a:r>
              <a:rPr lang="ru-RU" dirty="0"/>
              <a:t> страхового агента є сама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, і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доручення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страховий</a:t>
            </a:r>
            <a:r>
              <a:rPr lang="ru-RU" dirty="0"/>
              <a:t> агент </a:t>
            </a:r>
            <a:r>
              <a:rPr lang="ru-RU" dirty="0" err="1"/>
              <a:t>укладає</a:t>
            </a:r>
            <a:r>
              <a:rPr lang="ru-RU" dirty="0"/>
              <a:t> договори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,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виплатою</a:t>
            </a:r>
            <a:r>
              <a:rPr lang="ru-RU" dirty="0"/>
              <a:t> страхового </a:t>
            </a:r>
            <a:r>
              <a:rPr lang="ru-RU" dirty="0" err="1"/>
              <a:t>відшкодування</a:t>
            </a:r>
            <a:r>
              <a:rPr lang="ru-RU" dirty="0"/>
              <a:t> (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 smtClean="0"/>
              <a:t>);</a:t>
            </a:r>
          </a:p>
          <a:p>
            <a:pPr algn="just"/>
            <a:r>
              <a:rPr lang="ru-RU" dirty="0"/>
              <a:t>- </a:t>
            </a:r>
            <a:r>
              <a:rPr lang="ru-RU" b="1" dirty="0" err="1" smtClean="0">
                <a:solidFill>
                  <a:schemeClr val="accent1"/>
                </a:solidFill>
              </a:rPr>
              <a:t>страховий</a:t>
            </a:r>
            <a:r>
              <a:rPr lang="ru-RU" b="1" dirty="0" smtClean="0">
                <a:solidFill>
                  <a:schemeClr val="accent1"/>
                </a:solidFill>
              </a:rPr>
              <a:t> брокер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страхувальника</a:t>
            </a:r>
            <a:r>
              <a:rPr lang="ru-RU" dirty="0"/>
              <a:t>, а не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/>
              <a:t>клієнтом</a:t>
            </a:r>
            <a:r>
              <a:rPr lang="ru-RU" dirty="0"/>
              <a:t> страхового брокера є особа, яка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smtClean="0"/>
              <a:t>страховою </a:t>
            </a:r>
            <a:r>
              <a:rPr lang="ru-RU" dirty="0" err="1"/>
              <a:t>послугою</a:t>
            </a:r>
            <a:r>
              <a:rPr lang="ru-RU" dirty="0"/>
              <a:t>. </a:t>
            </a:r>
            <a:r>
              <a:rPr lang="ru-RU" dirty="0" err="1"/>
              <a:t>Підшукуючи</a:t>
            </a:r>
            <a:r>
              <a:rPr lang="ru-RU" dirty="0"/>
              <a:t>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для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smtClean="0"/>
              <a:t>брокер </a:t>
            </a:r>
            <a:r>
              <a:rPr lang="ru-RU" dirty="0" err="1"/>
              <a:t>може</a:t>
            </a:r>
            <a:r>
              <a:rPr lang="ru-RU" dirty="0"/>
              <a:t> вести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з </a:t>
            </a:r>
            <a:r>
              <a:rPr lang="ru-RU" dirty="0" err="1"/>
              <a:t>декількома</a:t>
            </a:r>
            <a:r>
              <a:rPr lang="ru-RU" dirty="0"/>
              <a:t> </a:t>
            </a:r>
            <a:r>
              <a:rPr lang="ru-RU" dirty="0" err="1"/>
              <a:t>страховими</a:t>
            </a:r>
            <a:r>
              <a:rPr lang="ru-RU" dirty="0"/>
              <a:t> </a:t>
            </a:r>
            <a:r>
              <a:rPr lang="ru-RU" dirty="0" err="1" smtClean="0"/>
              <a:t>компаніями</a:t>
            </a:r>
            <a:r>
              <a:rPr lang="ru-RU" dirty="0" smtClean="0"/>
              <a:t>;</a:t>
            </a:r>
          </a:p>
          <a:p>
            <a:pPr algn="just"/>
            <a:r>
              <a:rPr lang="ru-RU" dirty="0"/>
              <a:t>- </a:t>
            </a:r>
            <a:r>
              <a:rPr lang="ru-RU" b="1" dirty="0" err="1" smtClean="0">
                <a:solidFill>
                  <a:schemeClr val="accent1"/>
                </a:solidFill>
              </a:rPr>
              <a:t>асистенські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компанії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англ. </a:t>
            </a:r>
            <a:r>
              <a:rPr lang="en-US" dirty="0" smtClean="0"/>
              <a:t>assistance</a:t>
            </a:r>
            <a:r>
              <a:rPr lang="uk-UA" dirty="0" smtClean="0"/>
              <a:t> </a:t>
            </a:r>
            <a:r>
              <a:rPr lang="en-US" dirty="0" smtClean="0"/>
              <a:t>– </a:t>
            </a:r>
            <a:r>
              <a:rPr lang="ru-RU" dirty="0" err="1"/>
              <a:t>допомога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вирішенню</a:t>
            </a:r>
            <a:r>
              <a:rPr lang="ru-RU" dirty="0"/>
              <a:t> (</a:t>
            </a:r>
            <a:r>
              <a:rPr lang="ru-RU" dirty="0" err="1"/>
              <a:t>врегулюванню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розслідуванню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. </a:t>
            </a:r>
            <a:r>
              <a:rPr lang="ru-RU" dirty="0" err="1" smtClean="0"/>
              <a:t>Наприклад</a:t>
            </a:r>
            <a:r>
              <a:rPr lang="ru-RU" dirty="0"/>
              <a:t>, у </a:t>
            </a:r>
            <a:r>
              <a:rPr lang="ru-RU" dirty="0" err="1"/>
              <a:t>медичному</a:t>
            </a:r>
            <a:r>
              <a:rPr lang="ru-RU" dirty="0"/>
              <a:t> </a:t>
            </a:r>
            <a:r>
              <a:rPr lang="ru-RU" dirty="0" err="1"/>
              <a:t>страхуванні</a:t>
            </a:r>
            <a:r>
              <a:rPr lang="ru-RU" dirty="0"/>
              <a:t> вони </a:t>
            </a:r>
            <a:r>
              <a:rPr lang="ru-RU" dirty="0" err="1"/>
              <a:t>записують</a:t>
            </a:r>
            <a:r>
              <a:rPr lang="ru-RU" dirty="0"/>
              <a:t> до </a:t>
            </a:r>
            <a:r>
              <a:rPr lang="ru-RU" dirty="0" err="1"/>
              <a:t>лікаря</a:t>
            </a:r>
            <a:r>
              <a:rPr lang="ru-RU" dirty="0"/>
              <a:t>, в </a:t>
            </a:r>
            <a:r>
              <a:rPr lang="ru-RU" dirty="0" err="1"/>
              <a:t>автострахуванні</a:t>
            </a:r>
            <a:r>
              <a:rPr lang="ru-RU" dirty="0"/>
              <a:t> – </a:t>
            </a:r>
            <a:r>
              <a:rPr lang="ru-RU" dirty="0" err="1" smtClean="0"/>
              <a:t>направляють</a:t>
            </a:r>
            <a:r>
              <a:rPr lang="ru-RU" dirty="0" smtClean="0"/>
              <a:t> </a:t>
            </a:r>
            <a:r>
              <a:rPr lang="ru-RU" dirty="0" err="1"/>
              <a:t>аварійного</a:t>
            </a:r>
            <a:r>
              <a:rPr lang="ru-RU" dirty="0"/>
              <a:t> </a:t>
            </a:r>
            <a:r>
              <a:rPr lang="ru-RU" dirty="0" err="1"/>
              <a:t>комісара</a:t>
            </a:r>
            <a:r>
              <a:rPr lang="ru-RU" dirty="0"/>
              <a:t> на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686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8156" y="130073"/>
            <a:ext cx="4480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Форми</a:t>
            </a:r>
            <a:r>
              <a:rPr lang="ru-RU" sz="3200" b="1" dirty="0" smtClean="0"/>
              <a:t> </a:t>
            </a:r>
            <a:r>
              <a:rPr lang="ru-RU" sz="3200" b="1" dirty="0" err="1"/>
              <a:t>страхування</a:t>
            </a:r>
            <a:r>
              <a:rPr lang="ru-RU" sz="3200" b="1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1426" y="714848"/>
            <a:ext cx="3982278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Добровільне</a:t>
            </a:r>
            <a:r>
              <a:rPr lang="ru-RU" sz="2000" b="1" dirty="0"/>
              <a:t> </a:t>
            </a:r>
            <a:r>
              <a:rPr lang="ru-RU" sz="2000" b="1" dirty="0" err="1" smtClean="0"/>
              <a:t>страхування</a:t>
            </a:r>
            <a:r>
              <a:rPr lang="ru-RU" sz="2000" b="1" dirty="0"/>
              <a:t> </a:t>
            </a:r>
            <a:r>
              <a:rPr lang="ru-RU" dirty="0" err="1" smtClean="0"/>
              <a:t>спрямоване</a:t>
            </a:r>
            <a:r>
              <a:rPr lang="ru-RU" dirty="0" smtClean="0"/>
              <a:t> </a:t>
            </a:r>
            <a:r>
              <a:rPr lang="ru-RU" dirty="0" err="1"/>
              <a:t>захистити</a:t>
            </a:r>
            <a:r>
              <a:rPr lang="ru-RU" dirty="0"/>
              <a:t> самого </a:t>
            </a:r>
            <a:r>
              <a:rPr lang="ru-RU" dirty="0" err="1" smtClean="0"/>
              <a:t>страхувальника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 smtClean="0"/>
              <a:t>договорі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страхувальником</a:t>
            </a:r>
            <a:r>
              <a:rPr lang="ru-RU" dirty="0"/>
              <a:t> і страховою </a:t>
            </a:r>
            <a:r>
              <a:rPr lang="ru-RU" dirty="0" err="1" smtClean="0"/>
              <a:t>компанією</a:t>
            </a:r>
            <a:r>
              <a:rPr lang="ru-RU" dirty="0" smtClean="0"/>
              <a:t>: </a:t>
            </a:r>
            <a:endParaRPr lang="ru-RU" dirty="0"/>
          </a:p>
          <a:p>
            <a:pPr algn="ctr"/>
            <a:r>
              <a:rPr lang="ru-RU" i="1" dirty="0"/>
              <a:t>•  </a:t>
            </a:r>
            <a:r>
              <a:rPr lang="ru-RU" i="1" dirty="0" err="1"/>
              <a:t>страхування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;</a:t>
            </a:r>
          </a:p>
          <a:p>
            <a:pPr algn="ctr"/>
            <a:r>
              <a:rPr lang="ru-RU" i="1" dirty="0"/>
              <a:t>•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нещасних</a:t>
            </a:r>
            <a:r>
              <a:rPr lang="ru-RU" i="1" dirty="0"/>
              <a:t> </a:t>
            </a:r>
            <a:r>
              <a:rPr lang="ru-RU" i="1" dirty="0" err="1"/>
              <a:t>випадків</a:t>
            </a:r>
            <a:r>
              <a:rPr lang="ru-RU" i="1" dirty="0"/>
              <a:t>;</a:t>
            </a:r>
          </a:p>
          <a:p>
            <a:pPr algn="ctr"/>
            <a:r>
              <a:rPr lang="ru-RU" i="1" dirty="0"/>
              <a:t>• </a:t>
            </a:r>
            <a:r>
              <a:rPr lang="ru-RU" i="1" dirty="0" err="1" smtClean="0"/>
              <a:t>медичне</a:t>
            </a:r>
            <a:r>
              <a:rPr lang="ru-RU" i="1" dirty="0" smtClean="0"/>
              <a:t>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(</a:t>
            </a:r>
            <a:r>
              <a:rPr lang="ru-RU" i="1" dirty="0" err="1" smtClean="0"/>
              <a:t>безперервне</a:t>
            </a:r>
            <a:r>
              <a:rPr lang="ru-RU" i="1" dirty="0" smtClean="0"/>
              <a:t>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 smtClean="0"/>
              <a:t>здоров’я</a:t>
            </a:r>
            <a:r>
              <a:rPr lang="ru-RU" i="1" dirty="0"/>
              <a:t>);</a:t>
            </a:r>
          </a:p>
          <a:p>
            <a:pPr algn="ctr"/>
            <a:r>
              <a:rPr lang="ru-RU" i="1" dirty="0"/>
              <a:t>•  </a:t>
            </a:r>
            <a:r>
              <a:rPr lang="ru-RU" i="1" dirty="0" err="1"/>
              <a:t>страхування</a:t>
            </a:r>
            <a:r>
              <a:rPr lang="ru-RU" i="1" dirty="0"/>
              <a:t> майна.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6070" y="714848"/>
            <a:ext cx="3922643" cy="4001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Обов’язкове</a:t>
            </a:r>
            <a:r>
              <a:rPr lang="ru-RU" sz="2000" b="1" dirty="0"/>
              <a:t> </a:t>
            </a:r>
            <a:r>
              <a:rPr lang="ru-RU" sz="2000" b="1" dirty="0" err="1"/>
              <a:t>страхування</a:t>
            </a:r>
            <a:r>
              <a:rPr lang="ru-RU" sz="2000" b="1" dirty="0"/>
              <a:t> </a:t>
            </a:r>
            <a:r>
              <a:rPr lang="ru-RU" dirty="0" err="1" smtClean="0"/>
              <a:t>слугує</a:t>
            </a:r>
            <a:r>
              <a:rPr lang="ru-RU" dirty="0" smtClean="0"/>
              <a:t> </a:t>
            </a:r>
            <a:r>
              <a:rPr lang="ru-RU" dirty="0" err="1"/>
              <a:t>гарантією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smtClean="0"/>
              <a:t>людям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завдану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шкоду буде </a:t>
            </a:r>
            <a:r>
              <a:rPr lang="ru-RU" dirty="0" err="1" smtClean="0"/>
              <a:t>компенсовано</a:t>
            </a:r>
            <a:r>
              <a:rPr lang="ru-RU" dirty="0" smtClean="0"/>
              <a:t>:</a:t>
            </a:r>
            <a:endParaRPr lang="ru-RU" dirty="0"/>
          </a:p>
          <a:p>
            <a:pPr algn="ctr"/>
            <a:r>
              <a:rPr lang="ru-RU" dirty="0"/>
              <a:t>• </a:t>
            </a:r>
            <a:r>
              <a:rPr lang="ru-RU" i="1" dirty="0" err="1" smtClean="0"/>
              <a:t>особисте</a:t>
            </a:r>
            <a:r>
              <a:rPr lang="ru-RU" i="1" dirty="0" smtClean="0"/>
              <a:t> </a:t>
            </a:r>
            <a:r>
              <a:rPr lang="ru-RU" i="1" dirty="0" err="1"/>
              <a:t>страхування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нещасних</a:t>
            </a:r>
            <a:r>
              <a:rPr lang="ru-RU" i="1" dirty="0"/>
              <a:t> </a:t>
            </a:r>
            <a:r>
              <a:rPr lang="ru-RU" i="1" dirty="0" err="1"/>
              <a:t>випадків</a:t>
            </a:r>
            <a:r>
              <a:rPr lang="ru-RU" i="1" dirty="0"/>
              <a:t> на </a:t>
            </a:r>
            <a:r>
              <a:rPr lang="ru-RU" i="1" dirty="0" err="1"/>
              <a:t>транспорті</a:t>
            </a:r>
            <a:r>
              <a:rPr lang="ru-RU" i="1" dirty="0"/>
              <a:t>;</a:t>
            </a:r>
          </a:p>
          <a:p>
            <a:pPr algn="ctr"/>
            <a:r>
              <a:rPr lang="ru-RU" i="1" dirty="0"/>
              <a:t>•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/>
              <a:t>відповідальності</a:t>
            </a:r>
            <a:r>
              <a:rPr lang="ru-RU" i="1" dirty="0"/>
              <a:t> </a:t>
            </a:r>
            <a:r>
              <a:rPr lang="ru-RU" i="1" dirty="0" err="1"/>
              <a:t>власників</a:t>
            </a:r>
            <a:r>
              <a:rPr lang="ru-RU" i="1" dirty="0"/>
              <a:t> </a:t>
            </a:r>
            <a:r>
              <a:rPr lang="ru-RU" i="1" dirty="0" err="1"/>
              <a:t>певних</a:t>
            </a:r>
            <a:r>
              <a:rPr lang="ru-RU" i="1" dirty="0"/>
              <a:t> </a:t>
            </a:r>
            <a:r>
              <a:rPr lang="ru-RU" i="1" dirty="0" err="1"/>
              <a:t>порід</a:t>
            </a:r>
            <a:r>
              <a:rPr lang="ru-RU" i="1" dirty="0"/>
              <a:t> собак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власників</a:t>
            </a:r>
            <a:r>
              <a:rPr lang="ru-RU" i="1" dirty="0"/>
              <a:t> </a:t>
            </a:r>
            <a:r>
              <a:rPr lang="ru-RU" i="1" dirty="0" err="1"/>
              <a:t>зброї</a:t>
            </a:r>
            <a:r>
              <a:rPr lang="ru-RU" i="1" dirty="0"/>
              <a:t> </a:t>
            </a:r>
            <a:r>
              <a:rPr lang="ru-RU" i="1" dirty="0" smtClean="0"/>
              <a:t>за </a:t>
            </a:r>
            <a:r>
              <a:rPr lang="ru-RU" i="1" dirty="0"/>
              <a:t>шкоду, яка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заподіяна</a:t>
            </a:r>
            <a:r>
              <a:rPr lang="ru-RU" i="1" dirty="0"/>
              <a:t> </a:t>
            </a:r>
            <a:r>
              <a:rPr lang="ru-RU" i="1" dirty="0" err="1"/>
              <a:t>третім</a:t>
            </a:r>
            <a:r>
              <a:rPr lang="ru-RU" i="1" dirty="0"/>
              <a:t> особам;</a:t>
            </a:r>
          </a:p>
          <a:p>
            <a:pPr algn="ctr"/>
            <a:r>
              <a:rPr lang="ru-RU" i="1" dirty="0"/>
              <a:t>•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/>
              <a:t>нерухомого</a:t>
            </a:r>
            <a:r>
              <a:rPr lang="ru-RU" i="1" dirty="0"/>
              <a:t> майна, </a:t>
            </a:r>
            <a:r>
              <a:rPr lang="ru-RU" i="1" dirty="0" err="1"/>
              <a:t>придбаного</a:t>
            </a:r>
            <a:r>
              <a:rPr lang="ru-RU" i="1" dirty="0"/>
              <a:t> у кредит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3703" y="4715943"/>
            <a:ext cx="46250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/>
              <a:t>Такі</a:t>
            </a:r>
            <a:r>
              <a:rPr lang="ru-RU" sz="1600" dirty="0"/>
              <a:t> договори </a:t>
            </a:r>
            <a:r>
              <a:rPr lang="ru-RU" sz="1600" dirty="0" err="1"/>
              <a:t>обов’язкового</a:t>
            </a:r>
            <a:r>
              <a:rPr lang="ru-RU" sz="1600" dirty="0"/>
              <a:t> </a:t>
            </a:r>
            <a:r>
              <a:rPr lang="ru-RU" sz="1600" dirty="0" err="1"/>
              <a:t>страхування</a:t>
            </a:r>
            <a:r>
              <a:rPr lang="ru-RU" sz="1600" dirty="0"/>
              <a:t> </a:t>
            </a:r>
            <a:r>
              <a:rPr lang="ru-RU" sz="1600" dirty="0" err="1"/>
              <a:t>укладають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</a:t>
            </a:r>
            <a:r>
              <a:rPr lang="ru-RU" sz="1600" dirty="0" err="1"/>
              <a:t>ті</a:t>
            </a:r>
            <a:r>
              <a:rPr lang="ru-RU" sz="1600" dirty="0"/>
              <a:t> особи,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/>
              <a:t>вимагає</a:t>
            </a:r>
            <a:r>
              <a:rPr lang="ru-RU" sz="1600" dirty="0"/>
              <a:t> закон. </a:t>
            </a:r>
            <a:r>
              <a:rPr lang="ru-RU" sz="1600" dirty="0" err="1"/>
              <a:t>Найпоширенішим</a:t>
            </a:r>
            <a:r>
              <a:rPr lang="ru-RU" sz="1600" dirty="0"/>
              <a:t> видом </a:t>
            </a:r>
            <a:r>
              <a:rPr lang="ru-RU" sz="1600" dirty="0" err="1"/>
              <a:t>обов’язкового</a:t>
            </a:r>
            <a:r>
              <a:rPr lang="ru-RU" sz="1600" dirty="0"/>
              <a:t> </a:t>
            </a:r>
            <a:r>
              <a:rPr lang="ru-RU" sz="1600" dirty="0" err="1"/>
              <a:t>страхування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r>
              <a:rPr lang="ru-RU" sz="1600" dirty="0"/>
              <a:t> на </a:t>
            </a:r>
            <a:r>
              <a:rPr lang="ru-RU" sz="1600" dirty="0" err="1" smtClean="0"/>
              <a:t>сьогодні</a:t>
            </a:r>
            <a:r>
              <a:rPr lang="ru-RU" sz="1600" dirty="0" smtClean="0"/>
              <a:t> </a:t>
            </a:r>
            <a:r>
              <a:rPr lang="ru-RU" sz="1600" dirty="0"/>
              <a:t>є </a:t>
            </a:r>
            <a:r>
              <a:rPr lang="ru-RU" sz="1600" dirty="0" err="1"/>
              <a:t>автоцивілка</a:t>
            </a:r>
            <a:r>
              <a:rPr lang="ru-RU" sz="1600" dirty="0"/>
              <a:t> (</a:t>
            </a:r>
            <a:r>
              <a:rPr lang="ru-RU" sz="1600" dirty="0" err="1"/>
              <a:t>страхування</a:t>
            </a:r>
            <a:r>
              <a:rPr lang="ru-RU" sz="1600" dirty="0"/>
              <a:t> </a:t>
            </a:r>
            <a:r>
              <a:rPr lang="ru-RU" sz="1600" dirty="0" err="1"/>
              <a:t>цивільно-правової</a:t>
            </a:r>
            <a:r>
              <a:rPr lang="ru-RU" sz="1600" dirty="0"/>
              <a:t> </a:t>
            </a:r>
            <a:r>
              <a:rPr lang="ru-RU" sz="1600" dirty="0" err="1"/>
              <a:t>відповідальності</a:t>
            </a:r>
            <a:r>
              <a:rPr lang="ru-RU" sz="1600" dirty="0"/>
              <a:t> </a:t>
            </a:r>
            <a:r>
              <a:rPr lang="ru-RU" sz="1600" dirty="0" err="1"/>
              <a:t>власників</a:t>
            </a:r>
            <a:r>
              <a:rPr lang="ru-RU" sz="1600" dirty="0"/>
              <a:t> </a:t>
            </a:r>
            <a:r>
              <a:rPr lang="ru-RU" sz="1600" dirty="0" err="1" smtClean="0"/>
              <a:t>наземних</a:t>
            </a:r>
            <a:r>
              <a:rPr lang="ru-RU" sz="1600" dirty="0" smtClean="0"/>
              <a:t> </a:t>
            </a:r>
            <a:r>
              <a:rPr lang="ru-RU" sz="1600" dirty="0" err="1"/>
              <a:t>транспортних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252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504" y="92766"/>
            <a:ext cx="54400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 smtClean="0">
                <a:solidFill>
                  <a:schemeClr val="accent1"/>
                </a:solidFill>
              </a:rPr>
              <a:t>Страхування</a:t>
            </a:r>
            <a:r>
              <a:rPr lang="ru-RU" sz="2000" b="1" dirty="0" smtClean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поділяють</a:t>
            </a:r>
            <a:r>
              <a:rPr lang="ru-RU" sz="2000" b="1" dirty="0">
                <a:solidFill>
                  <a:schemeClr val="accent1"/>
                </a:solidFill>
              </a:rPr>
              <a:t> за предметом (</a:t>
            </a:r>
            <a:r>
              <a:rPr lang="ru-RU" sz="2000" b="1" dirty="0" err="1">
                <a:solidFill>
                  <a:schemeClr val="accent1"/>
                </a:solidFill>
              </a:rPr>
              <a:t>об’єктом</a:t>
            </a:r>
            <a:r>
              <a:rPr lang="ru-RU" sz="2000" b="1" dirty="0">
                <a:solidFill>
                  <a:schemeClr val="accent1"/>
                </a:solidFill>
              </a:rPr>
              <a:t>) </a:t>
            </a:r>
            <a:r>
              <a:rPr lang="ru-RU" sz="2000" b="1" dirty="0" err="1">
                <a:solidFill>
                  <a:schemeClr val="accent1"/>
                </a:solidFill>
              </a:rPr>
              <a:t>страхування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5748" y="898243"/>
            <a:ext cx="390276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З</a:t>
            </a:r>
            <a:r>
              <a:rPr lang="ru-RU" b="1" dirty="0" err="1" smtClean="0"/>
              <a:t>агальне</a:t>
            </a:r>
            <a:r>
              <a:rPr lang="ru-RU" b="1" dirty="0" smtClean="0"/>
              <a:t> (</a:t>
            </a:r>
            <a:r>
              <a:rPr lang="ru-RU" b="1" dirty="0" err="1" smtClean="0"/>
              <a:t>ризикове</a:t>
            </a:r>
            <a:r>
              <a:rPr lang="ru-RU" b="1" dirty="0" smtClean="0"/>
              <a:t>) </a:t>
            </a:r>
            <a:r>
              <a:rPr lang="ru-RU" b="1" dirty="0" err="1" smtClean="0"/>
              <a:t>страхування</a:t>
            </a:r>
            <a:endParaRPr lang="ru-RU" b="1" dirty="0" smtClean="0"/>
          </a:p>
          <a:p>
            <a:pPr algn="ctr"/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страхова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не </a:t>
            </a:r>
            <a:r>
              <a:rPr lang="ru-RU" dirty="0" err="1" smtClean="0"/>
              <a:t>повертає</a:t>
            </a:r>
            <a:r>
              <a:rPr lang="ru-RU" dirty="0" smtClean="0"/>
              <a:t> </a:t>
            </a:r>
            <a:r>
              <a:rPr lang="ru-RU" dirty="0" err="1" smtClean="0"/>
              <a:t>страхувальнику</a:t>
            </a:r>
            <a:r>
              <a:rPr lang="ru-RU" dirty="0" smtClean="0"/>
              <a:t> </a:t>
            </a:r>
            <a:r>
              <a:rPr lang="ru-RU" dirty="0" err="1" smtClean="0"/>
              <a:t>сплачені</a:t>
            </a:r>
            <a:r>
              <a:rPr lang="ru-RU" dirty="0" smtClean="0"/>
              <a:t>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страховий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не </a:t>
            </a:r>
            <a:r>
              <a:rPr lang="ru-RU" dirty="0" err="1" smtClean="0"/>
              <a:t>стався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• </a:t>
            </a:r>
            <a:r>
              <a:rPr lang="ru-RU" i="1" dirty="0" err="1" smtClean="0"/>
              <a:t>особисте</a:t>
            </a:r>
            <a:r>
              <a:rPr lang="ru-RU" i="1" dirty="0" smtClean="0"/>
              <a:t>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(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нещасних</a:t>
            </a:r>
            <a:r>
              <a:rPr lang="ru-RU" i="1" dirty="0" smtClean="0"/>
              <a:t> </a:t>
            </a:r>
            <a:r>
              <a:rPr lang="ru-RU" i="1" dirty="0" err="1" smtClean="0"/>
              <a:t>випадків</a:t>
            </a:r>
            <a:r>
              <a:rPr lang="ru-RU" i="1" dirty="0" smtClean="0"/>
              <a:t>, </a:t>
            </a:r>
            <a:r>
              <a:rPr lang="ru-RU" i="1" dirty="0" err="1" smtClean="0"/>
              <a:t>медичне</a:t>
            </a:r>
            <a:r>
              <a:rPr lang="ru-RU" i="1" dirty="0" smtClean="0"/>
              <a:t>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);</a:t>
            </a:r>
          </a:p>
          <a:p>
            <a:pPr algn="ctr"/>
            <a:r>
              <a:rPr lang="ru-RU" i="1" dirty="0" smtClean="0"/>
              <a:t>•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майна (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 smtClean="0"/>
              <a:t>автомобіля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ризику</a:t>
            </a:r>
            <a:r>
              <a:rPr lang="ru-RU" i="1" dirty="0" smtClean="0"/>
              <a:t> </a:t>
            </a:r>
            <a:r>
              <a:rPr lang="ru-RU" i="1" dirty="0" err="1" smtClean="0"/>
              <a:t>викрадення</a:t>
            </a:r>
            <a:r>
              <a:rPr lang="ru-RU" i="1" dirty="0" smtClean="0"/>
              <a:t>,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 smtClean="0"/>
              <a:t>квартири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будинку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вогневих</a:t>
            </a:r>
            <a:r>
              <a:rPr lang="ru-RU" i="1" dirty="0" smtClean="0"/>
              <a:t> </a:t>
            </a:r>
            <a:r>
              <a:rPr lang="ru-RU" i="1" dirty="0" err="1" smtClean="0"/>
              <a:t>ризиків</a:t>
            </a:r>
            <a:r>
              <a:rPr lang="ru-RU" i="1" dirty="0" smtClean="0"/>
              <a:t> і </a:t>
            </a:r>
            <a:r>
              <a:rPr lang="ru-RU" i="1" dirty="0" err="1" smtClean="0"/>
              <a:t>ризиків</a:t>
            </a:r>
            <a:r>
              <a:rPr lang="ru-RU" i="1" dirty="0" smtClean="0"/>
              <a:t> </a:t>
            </a:r>
            <a:r>
              <a:rPr lang="ru-RU" i="1" dirty="0" err="1" smtClean="0"/>
              <a:t>стихійних</a:t>
            </a:r>
            <a:r>
              <a:rPr lang="ru-RU" i="1" dirty="0" smtClean="0"/>
              <a:t> </a:t>
            </a:r>
            <a:r>
              <a:rPr lang="ru-RU" i="1" dirty="0" err="1" smtClean="0"/>
              <a:t>явищ</a:t>
            </a:r>
            <a:r>
              <a:rPr lang="ru-RU" i="1" dirty="0" smtClean="0"/>
              <a:t>);</a:t>
            </a:r>
          </a:p>
          <a:p>
            <a:pPr algn="ctr"/>
            <a:r>
              <a:rPr lang="ru-RU" i="1" dirty="0" smtClean="0"/>
              <a:t>•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відповідальності</a:t>
            </a:r>
            <a:r>
              <a:rPr lang="ru-RU" i="1" dirty="0" smtClean="0"/>
              <a:t> (</a:t>
            </a:r>
            <a:r>
              <a:rPr lang="ru-RU" i="1" dirty="0" err="1" smtClean="0"/>
              <a:t>автоцивілка</a:t>
            </a:r>
            <a:r>
              <a:rPr lang="ru-RU" i="1" dirty="0" smtClean="0"/>
              <a:t>, </a:t>
            </a:r>
            <a:r>
              <a:rPr lang="ru-RU" i="1" dirty="0" err="1" smtClean="0"/>
              <a:t>страхування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відповідальності</a:t>
            </a:r>
            <a:r>
              <a:rPr lang="ru-RU" i="1" dirty="0" smtClean="0"/>
              <a:t> </a:t>
            </a:r>
          </a:p>
          <a:p>
            <a:pPr algn="ctr"/>
            <a:r>
              <a:rPr lang="ru-RU" i="1" dirty="0" err="1" smtClean="0"/>
              <a:t>перевізника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).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3913" y="898243"/>
            <a:ext cx="39425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Страхування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спеціальним</a:t>
            </a:r>
            <a:r>
              <a:rPr lang="ru-RU" dirty="0"/>
              <a:t> видом </a:t>
            </a:r>
            <a:r>
              <a:rPr lang="ru-RU" dirty="0" err="1"/>
              <a:t>страхування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страхує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певну</a:t>
            </a:r>
            <a:r>
              <a:rPr lang="ru-RU" dirty="0"/>
              <a:t> суму, яку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зобов’язується</a:t>
            </a:r>
            <a:r>
              <a:rPr lang="ru-RU" dirty="0"/>
              <a:t> </a:t>
            </a:r>
            <a:r>
              <a:rPr lang="ru-RU" dirty="0" err="1"/>
              <a:t>виплатити</a:t>
            </a:r>
            <a:r>
              <a:rPr lang="ru-RU" dirty="0"/>
              <a:t> по </a:t>
            </a:r>
            <a:r>
              <a:rPr lang="ru-RU" dirty="0" err="1"/>
              <a:t>закінченню</a:t>
            </a:r>
            <a:r>
              <a:rPr lang="ru-RU" dirty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/>
              <a:t>договору. Застрахована особа </a:t>
            </a:r>
            <a:r>
              <a:rPr lang="ru-RU" dirty="0" err="1"/>
              <a:t>зможе</a:t>
            </a:r>
            <a:r>
              <a:rPr lang="ru-RU" dirty="0"/>
              <a:t>:</a:t>
            </a:r>
          </a:p>
          <a:p>
            <a:pPr algn="ctr"/>
            <a:r>
              <a:rPr lang="ru-RU" dirty="0"/>
              <a:t>•  </a:t>
            </a:r>
            <a:r>
              <a:rPr lang="ru-RU" dirty="0" err="1"/>
              <a:t>отримати</a:t>
            </a:r>
            <a:r>
              <a:rPr lang="ru-RU" dirty="0"/>
              <a:t> всю суму одноразово;</a:t>
            </a:r>
          </a:p>
          <a:p>
            <a:pPr algn="ctr"/>
            <a:r>
              <a:rPr lang="ru-RU" dirty="0"/>
              <a:t>• 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часу; </a:t>
            </a:r>
          </a:p>
          <a:p>
            <a:pPr algn="ctr"/>
            <a:r>
              <a:rPr lang="ru-RU" dirty="0"/>
              <a:t>• 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довічні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– </a:t>
            </a:r>
            <a:r>
              <a:rPr lang="ru-RU" dirty="0" err="1"/>
              <a:t>періодичні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 особи. </a:t>
            </a:r>
            <a:endParaRPr lang="ru-RU" dirty="0" smtClean="0"/>
          </a:p>
          <a:p>
            <a:pPr algn="ctr"/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дії</a:t>
            </a:r>
            <a:r>
              <a:rPr lang="ru-RU" dirty="0"/>
              <a:t> договору </a:t>
            </a:r>
            <a:r>
              <a:rPr lang="ru-RU" dirty="0" err="1"/>
              <a:t>страхування</a:t>
            </a:r>
            <a:r>
              <a:rPr lang="ru-RU" dirty="0"/>
              <a:t> застрахована особа померла, то </a:t>
            </a:r>
            <a:r>
              <a:rPr lang="ru-RU" dirty="0" err="1"/>
              <a:t>страхову</a:t>
            </a:r>
            <a:r>
              <a:rPr lang="ru-RU" dirty="0"/>
              <a:t> </a:t>
            </a:r>
          </a:p>
          <a:p>
            <a:pPr algn="ctr"/>
            <a:r>
              <a:rPr lang="ru-RU" dirty="0" err="1"/>
              <a:t>виплату</a:t>
            </a:r>
            <a:r>
              <a:rPr lang="ru-RU" dirty="0"/>
              <a:t> </a:t>
            </a:r>
            <a:r>
              <a:rPr lang="ru-RU" dirty="0" err="1"/>
              <a:t>отримають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вказані</a:t>
            </a:r>
            <a:r>
              <a:rPr lang="ru-RU" dirty="0"/>
              <a:t> в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вигодонабувачі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56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7984" y="1292596"/>
            <a:ext cx="7540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Страхова </a:t>
            </a:r>
            <a:r>
              <a:rPr lang="ru-RU" b="1" dirty="0" smtClean="0"/>
              <a:t>сума </a:t>
            </a:r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максимальна </a:t>
            </a:r>
            <a:r>
              <a:rPr lang="ru-RU" dirty="0" err="1"/>
              <a:t>грошова</a:t>
            </a:r>
            <a:r>
              <a:rPr lang="ru-RU" dirty="0"/>
              <a:t> сума, у межах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/>
              <a:t>зобов’язана</a:t>
            </a:r>
            <a:r>
              <a:rPr lang="ru-RU" dirty="0"/>
              <a:t> провести </a:t>
            </a:r>
            <a:r>
              <a:rPr lang="ru-RU" dirty="0" err="1"/>
              <a:t>виплату</a:t>
            </a:r>
            <a:r>
              <a:rPr lang="ru-RU" dirty="0"/>
              <a:t> (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)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smtClean="0"/>
              <a:t>страхового </a:t>
            </a:r>
            <a:r>
              <a:rPr lang="ru-RU" dirty="0" err="1"/>
              <a:t>випадку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Страхова </a:t>
            </a:r>
            <a:r>
              <a:rPr lang="ru-RU" b="1" dirty="0" err="1" smtClean="0"/>
              <a:t>виплата</a:t>
            </a:r>
            <a:r>
              <a:rPr lang="ru-RU" b="1" dirty="0" smtClean="0"/>
              <a:t> (</a:t>
            </a:r>
            <a:r>
              <a:rPr lang="uk-UA" b="1" dirty="0" smtClean="0"/>
              <a:t>відшкодування</a:t>
            </a:r>
            <a:r>
              <a:rPr lang="ru-RU" b="1" dirty="0" smtClean="0"/>
              <a:t>)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грошова</a:t>
            </a:r>
            <a:r>
              <a:rPr lang="ru-RU" dirty="0"/>
              <a:t> сума, яку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 smtClean="0"/>
              <a:t>виплачує</a:t>
            </a:r>
            <a:r>
              <a:rPr lang="ru-RU" dirty="0" smtClean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страхового </a:t>
            </a:r>
            <a:r>
              <a:rPr lang="ru-RU" dirty="0" err="1"/>
              <a:t>випадку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страхова</a:t>
            </a:r>
            <a:r>
              <a:rPr lang="ru-RU" dirty="0"/>
              <a:t> сума та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співвідносяться</a:t>
            </a:r>
            <a:r>
              <a:rPr lang="ru-RU" dirty="0"/>
              <a:t> як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часткове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 smtClean="0"/>
              <a:t>страхову</a:t>
            </a:r>
            <a:r>
              <a:rPr lang="ru-RU" dirty="0" smtClean="0"/>
              <a:t> </a:t>
            </a:r>
            <a:r>
              <a:rPr lang="ru-RU" dirty="0"/>
              <a:t>суму, яку </a:t>
            </a:r>
            <a:r>
              <a:rPr lang="ru-RU" dirty="0" err="1"/>
              <a:t>страхова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 готова </a:t>
            </a:r>
            <a:r>
              <a:rPr lang="ru-RU" dirty="0" err="1"/>
              <a:t>виплатити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договору. </a:t>
            </a:r>
          </a:p>
          <a:p>
            <a:pPr algn="just"/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декілька</a:t>
            </a:r>
            <a:r>
              <a:rPr lang="ru-RU" dirty="0"/>
              <a:t> (за кожною хворобою), але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/>
              <a:t>розмір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страхову</a:t>
            </a:r>
            <a:r>
              <a:rPr lang="ru-RU" dirty="0"/>
              <a:t> суму.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7984" y="5290715"/>
            <a:ext cx="7540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Страхова </a:t>
            </a:r>
            <a:r>
              <a:rPr lang="ru-RU" b="1" dirty="0" err="1"/>
              <a:t>премія</a:t>
            </a:r>
            <a:r>
              <a:rPr lang="ru-RU" b="1" dirty="0"/>
              <a:t> (</a:t>
            </a:r>
            <a:r>
              <a:rPr lang="ru-RU" b="1" dirty="0" err="1"/>
              <a:t>страховий</a:t>
            </a:r>
            <a:r>
              <a:rPr lang="ru-RU" b="1" dirty="0"/>
              <a:t> </a:t>
            </a:r>
            <a:r>
              <a:rPr lang="ru-RU" b="1" dirty="0" err="1"/>
              <a:t>платіж</a:t>
            </a:r>
            <a:r>
              <a:rPr lang="ru-RU" b="1" dirty="0"/>
              <a:t>, </a:t>
            </a:r>
            <a:r>
              <a:rPr lang="ru-RU" b="1" dirty="0" err="1"/>
              <a:t>страховий</a:t>
            </a:r>
            <a:r>
              <a:rPr lang="ru-RU" b="1" dirty="0"/>
              <a:t> </a:t>
            </a:r>
            <a:r>
              <a:rPr lang="ru-RU" b="1" dirty="0" err="1"/>
              <a:t>внесок</a:t>
            </a:r>
            <a:r>
              <a:rPr lang="ru-RU" b="1" dirty="0" smtClean="0"/>
              <a:t>)</a:t>
            </a:r>
            <a:r>
              <a:rPr lang="ru-RU" dirty="0" smtClean="0"/>
              <a:t> – </a:t>
            </a:r>
            <a:r>
              <a:rPr lang="ru-RU" dirty="0" err="1"/>
              <a:t>це</a:t>
            </a:r>
            <a:r>
              <a:rPr lang="ru-RU" dirty="0"/>
              <a:t> сума </a:t>
            </a:r>
            <a:r>
              <a:rPr lang="ru-RU" dirty="0" err="1" smtClean="0"/>
              <a:t>коштів</a:t>
            </a:r>
            <a:r>
              <a:rPr lang="ru-RU" dirty="0"/>
              <a:t>, яку </a:t>
            </a:r>
            <a:r>
              <a:rPr lang="ru-RU" dirty="0" err="1"/>
              <a:t>страхувальник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</a:t>
            </a:r>
            <a:r>
              <a:rPr lang="ru-RU" dirty="0" err="1"/>
              <a:t>страховій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договору </a:t>
            </a:r>
            <a:r>
              <a:rPr lang="ru-RU" dirty="0" err="1" smtClean="0"/>
              <a:t>страхування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252709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1440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30</cp:revision>
  <dcterms:created xsi:type="dcterms:W3CDTF">2023-04-11T14:34:45Z</dcterms:created>
  <dcterms:modified xsi:type="dcterms:W3CDTF">2023-04-19T06:47:15Z</dcterms:modified>
</cp:coreProperties>
</file>