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100" d="100"/>
          <a:sy n="100" d="100"/>
        </p:scale>
        <p:origin x="516" y="-552"/>
      </p:cViewPr>
      <p:guideLst>
        <p:guide orient="horz" pos="2160"/>
        <p:guide pos="29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E2BA-3A6D-46C1-81B9-8B0B51497384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B00D7F8-F9BE-47A1-B412-7AA54836B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234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E2BA-3A6D-46C1-81B9-8B0B51497384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B00D7F8-F9BE-47A1-B412-7AA54836B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4609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E2BA-3A6D-46C1-81B9-8B0B51497384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B00D7F8-F9BE-47A1-B412-7AA54836BAD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7224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E2BA-3A6D-46C1-81B9-8B0B51497384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B00D7F8-F9BE-47A1-B412-7AA54836B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946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E2BA-3A6D-46C1-81B9-8B0B51497384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B00D7F8-F9BE-47A1-B412-7AA54836BAD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7600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E2BA-3A6D-46C1-81B9-8B0B51497384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B00D7F8-F9BE-47A1-B412-7AA54836B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454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E2BA-3A6D-46C1-81B9-8B0B51497384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0D7F8-F9BE-47A1-B412-7AA54836B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140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E2BA-3A6D-46C1-81B9-8B0B51497384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0D7F8-F9BE-47A1-B412-7AA54836B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44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E2BA-3A6D-46C1-81B9-8B0B51497384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0D7F8-F9BE-47A1-B412-7AA54836B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16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E2BA-3A6D-46C1-81B9-8B0B51497384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B00D7F8-F9BE-47A1-B412-7AA54836B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987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E2BA-3A6D-46C1-81B9-8B0B51497384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B00D7F8-F9BE-47A1-B412-7AA54836B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136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E2BA-3A6D-46C1-81B9-8B0B51497384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B00D7F8-F9BE-47A1-B412-7AA54836B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735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E2BA-3A6D-46C1-81B9-8B0B51497384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0D7F8-F9BE-47A1-B412-7AA54836B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410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E2BA-3A6D-46C1-81B9-8B0B51497384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0D7F8-F9BE-47A1-B412-7AA54836B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23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E2BA-3A6D-46C1-81B9-8B0B51497384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0D7F8-F9BE-47A1-B412-7AA54836B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648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E2BA-3A6D-46C1-81B9-8B0B51497384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B00D7F8-F9BE-47A1-B412-7AA54836B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771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2BA-3A6D-46C1-81B9-8B0B51497384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B00D7F8-F9BE-47A1-B412-7AA54836B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27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5923" y="1495536"/>
            <a:ext cx="49430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912" y="2362544"/>
            <a:ext cx="5717485" cy="322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223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4486" y="0"/>
            <a:ext cx="75934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Франшиза</a:t>
            </a:r>
            <a:r>
              <a:rPr lang="ru-RU" dirty="0" smtClean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, яку </a:t>
            </a:r>
            <a:r>
              <a:rPr lang="ru-RU" dirty="0" err="1"/>
              <a:t>страхова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</a:t>
            </a:r>
            <a:r>
              <a:rPr lang="ru-RU" dirty="0" smtClean="0"/>
              <a:t>не </a:t>
            </a:r>
            <a:r>
              <a:rPr lang="ru-RU" dirty="0" err="1"/>
              <a:t>відшкодовує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договору </a:t>
            </a:r>
            <a:r>
              <a:rPr lang="ru-RU" dirty="0" err="1"/>
              <a:t>страхування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страхового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/>
              <a:t>компанія</a:t>
            </a:r>
            <a:r>
              <a:rPr lang="ru-RU" dirty="0"/>
              <a:t> не </a:t>
            </a:r>
            <a:r>
              <a:rPr lang="ru-RU" dirty="0" err="1"/>
              <a:t>виплачує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суму </a:t>
            </a:r>
            <a:r>
              <a:rPr lang="ru-RU" dirty="0" err="1"/>
              <a:t>страхувальнику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страхувальник</a:t>
            </a:r>
            <a:r>
              <a:rPr lang="ru-RU" dirty="0"/>
              <a:t> </a:t>
            </a:r>
            <a:r>
              <a:rPr lang="ru-RU" dirty="0" err="1"/>
              <a:t>оплачує</a:t>
            </a:r>
            <a:r>
              <a:rPr lang="ru-RU" dirty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/>
              <a:t>самостійно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49357" y="1200329"/>
            <a:ext cx="849464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u="sng" dirty="0"/>
              <a:t>Франшиза </a:t>
            </a:r>
            <a:r>
              <a:rPr lang="ru-RU" sz="1400" b="1" u="sng" dirty="0" err="1"/>
              <a:t>буває</a:t>
            </a:r>
            <a:r>
              <a:rPr lang="ru-RU" sz="1400" b="1" u="sng" dirty="0"/>
              <a:t> </a:t>
            </a:r>
            <a:r>
              <a:rPr lang="ru-RU" sz="1400" b="1" u="sng" dirty="0" err="1"/>
              <a:t>двох</a:t>
            </a:r>
            <a:r>
              <a:rPr lang="ru-RU" sz="1400" b="1" u="sng" dirty="0"/>
              <a:t> </a:t>
            </a:r>
            <a:r>
              <a:rPr lang="ru-RU" sz="1400" b="1" u="sng" dirty="0" err="1" smtClean="0"/>
              <a:t>видів</a:t>
            </a:r>
            <a:r>
              <a:rPr lang="ru-RU" sz="1400" b="1" u="sng" dirty="0" smtClean="0"/>
              <a:t>:</a:t>
            </a:r>
          </a:p>
          <a:p>
            <a:pPr algn="just"/>
            <a:r>
              <a:rPr lang="ru-RU" sz="1400" dirty="0" smtClean="0"/>
              <a:t>- </a:t>
            </a:r>
            <a:r>
              <a:rPr lang="ru-RU" sz="1400" b="1" dirty="0" err="1" smtClean="0"/>
              <a:t>Умовна</a:t>
            </a:r>
            <a:r>
              <a:rPr lang="ru-RU" sz="1400" b="1" dirty="0" smtClean="0"/>
              <a:t> франшиза </a:t>
            </a:r>
            <a:r>
              <a:rPr lang="ru-RU" sz="1400" dirty="0" err="1" smtClean="0"/>
              <a:t>означає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клієнт</a:t>
            </a:r>
            <a:r>
              <a:rPr lang="ru-RU" sz="1400" dirty="0"/>
              <a:t> повинен </a:t>
            </a:r>
            <a:r>
              <a:rPr lang="ru-RU" sz="1400" dirty="0" err="1"/>
              <a:t>самостійно</a:t>
            </a:r>
            <a:r>
              <a:rPr lang="ru-RU" sz="1400" dirty="0"/>
              <a:t> </a:t>
            </a:r>
            <a:r>
              <a:rPr lang="ru-RU" sz="1400" dirty="0" err="1"/>
              <a:t>компенсувати</a:t>
            </a:r>
            <a:r>
              <a:rPr lang="ru-RU" sz="1400" dirty="0"/>
              <a:t> </a:t>
            </a:r>
            <a:r>
              <a:rPr lang="ru-RU" sz="1400" dirty="0" err="1" smtClean="0"/>
              <a:t>збитки</a:t>
            </a:r>
            <a:r>
              <a:rPr lang="ru-RU" sz="1400" dirty="0"/>
              <a:t>, </a:t>
            </a:r>
            <a:r>
              <a:rPr lang="ru-RU" sz="1400" dirty="0" err="1"/>
              <a:t>які</a:t>
            </a:r>
            <a:r>
              <a:rPr lang="ru-RU" sz="1400" dirty="0"/>
              <a:t> не </a:t>
            </a:r>
            <a:r>
              <a:rPr lang="ru-RU" sz="1400" dirty="0" err="1"/>
              <a:t>перевищують</a:t>
            </a:r>
            <a:r>
              <a:rPr lang="ru-RU" sz="1400" dirty="0"/>
              <a:t> </a:t>
            </a:r>
            <a:r>
              <a:rPr lang="ru-RU" sz="1400" dirty="0" err="1"/>
              <a:t>встановлену</a:t>
            </a:r>
            <a:r>
              <a:rPr lang="ru-RU" sz="1400" dirty="0"/>
              <a:t> франшизу. </a:t>
            </a:r>
            <a:r>
              <a:rPr lang="ru-RU" sz="1400" dirty="0" err="1"/>
              <a:t>Наприклад</a:t>
            </a:r>
            <a:r>
              <a:rPr lang="ru-RU" sz="1400" dirty="0"/>
              <a:t>, </a:t>
            </a:r>
            <a:r>
              <a:rPr lang="ru-RU" sz="1400" dirty="0" err="1"/>
              <a:t>якщо</a:t>
            </a:r>
            <a:r>
              <a:rPr lang="ru-RU" sz="1400" dirty="0"/>
              <a:t> договором </a:t>
            </a:r>
            <a:r>
              <a:rPr lang="ru-RU" sz="1400" dirty="0" err="1" smtClean="0"/>
              <a:t>страхування</a:t>
            </a:r>
            <a:r>
              <a:rPr lang="ru-RU" sz="1400" dirty="0" smtClean="0"/>
              <a:t> </a:t>
            </a:r>
            <a:r>
              <a:rPr lang="ru-RU" sz="1400" dirty="0" err="1"/>
              <a:t>передбачено</a:t>
            </a:r>
            <a:r>
              <a:rPr lang="ru-RU" sz="1400" dirty="0"/>
              <a:t> </a:t>
            </a:r>
            <a:r>
              <a:rPr lang="ru-RU" sz="1400" dirty="0" err="1"/>
              <a:t>умовну</a:t>
            </a:r>
            <a:r>
              <a:rPr lang="ru-RU" sz="1400" dirty="0"/>
              <a:t> франшизу 1 500 </a:t>
            </a:r>
            <a:r>
              <a:rPr lang="ru-RU" sz="1400" dirty="0" err="1"/>
              <a:t>грн</a:t>
            </a:r>
            <a:r>
              <a:rPr lang="ru-RU" sz="1400" dirty="0"/>
              <a:t>, а сума </a:t>
            </a:r>
            <a:r>
              <a:rPr lang="ru-RU" sz="1400" dirty="0" err="1"/>
              <a:t>збитків</a:t>
            </a:r>
            <a:r>
              <a:rPr lang="ru-RU" sz="1400" dirty="0"/>
              <a:t> </a:t>
            </a:r>
            <a:r>
              <a:rPr lang="ru-RU" sz="1400" dirty="0" err="1"/>
              <a:t>становитиме</a:t>
            </a:r>
            <a:r>
              <a:rPr lang="ru-RU" sz="1400" dirty="0"/>
              <a:t> </a:t>
            </a:r>
            <a:r>
              <a:rPr lang="ru-RU" sz="1400" dirty="0" smtClean="0"/>
              <a:t>1 </a:t>
            </a:r>
            <a:r>
              <a:rPr lang="ru-RU" sz="1400" dirty="0"/>
              <a:t>400 </a:t>
            </a:r>
            <a:r>
              <a:rPr lang="ru-RU" sz="1400" dirty="0" err="1"/>
              <a:t>грн</a:t>
            </a:r>
            <a:r>
              <a:rPr lang="ru-RU" sz="1400" dirty="0"/>
              <a:t>, то </a:t>
            </a:r>
            <a:r>
              <a:rPr lang="ru-RU" sz="1400" dirty="0" err="1"/>
              <a:t>клієнт</a:t>
            </a:r>
            <a:r>
              <a:rPr lang="ru-RU" sz="1400" dirty="0"/>
              <a:t> </a:t>
            </a:r>
            <a:r>
              <a:rPr lang="ru-RU" sz="1400" dirty="0" err="1"/>
              <a:t>відшкодовуватиме</a:t>
            </a:r>
            <a:r>
              <a:rPr lang="ru-RU" sz="1400" dirty="0"/>
              <a:t> </a:t>
            </a:r>
            <a:r>
              <a:rPr lang="ru-RU" sz="1400" dirty="0" err="1"/>
              <a:t>збитки</a:t>
            </a:r>
            <a:r>
              <a:rPr lang="ru-RU" sz="1400" dirty="0"/>
              <a:t> </a:t>
            </a:r>
            <a:r>
              <a:rPr lang="ru-RU" sz="1400" dirty="0" err="1"/>
              <a:t>самостійно</a:t>
            </a:r>
            <a:r>
              <a:rPr lang="ru-RU" sz="1400" dirty="0"/>
              <a:t>. А </a:t>
            </a:r>
            <a:r>
              <a:rPr lang="ru-RU" sz="1400" dirty="0" err="1"/>
              <a:t>якщо</a:t>
            </a:r>
            <a:r>
              <a:rPr lang="ru-RU" sz="1400" dirty="0"/>
              <a:t> сума </a:t>
            </a:r>
            <a:r>
              <a:rPr lang="ru-RU" sz="1400" dirty="0" err="1"/>
              <a:t>збитків</a:t>
            </a:r>
            <a:r>
              <a:rPr lang="ru-RU" sz="1400" dirty="0"/>
              <a:t> </a:t>
            </a:r>
            <a:r>
              <a:rPr lang="ru-RU" sz="1400" dirty="0" err="1" smtClean="0"/>
              <a:t>становитиме</a:t>
            </a:r>
            <a:r>
              <a:rPr lang="ru-RU" sz="1400" dirty="0" smtClean="0"/>
              <a:t> </a:t>
            </a:r>
            <a:r>
              <a:rPr lang="ru-RU" sz="1400" dirty="0"/>
              <a:t>1 510 </a:t>
            </a:r>
            <a:r>
              <a:rPr lang="ru-RU" sz="1400" dirty="0" err="1"/>
              <a:t>грн</a:t>
            </a:r>
            <a:r>
              <a:rPr lang="ru-RU" sz="1400" dirty="0"/>
              <a:t>, то </a:t>
            </a:r>
            <a:r>
              <a:rPr lang="ru-RU" sz="1400" dirty="0" err="1"/>
              <a:t>страхова</a:t>
            </a:r>
            <a:r>
              <a:rPr lang="ru-RU" sz="1400" dirty="0"/>
              <a:t> </a:t>
            </a:r>
            <a:r>
              <a:rPr lang="ru-RU" sz="1400" dirty="0" err="1"/>
              <a:t>компанія</a:t>
            </a:r>
            <a:r>
              <a:rPr lang="ru-RU" sz="1400" dirty="0"/>
              <a:t> </a:t>
            </a:r>
            <a:r>
              <a:rPr lang="ru-RU" sz="1400" dirty="0" err="1"/>
              <a:t>компенсує</a:t>
            </a:r>
            <a:r>
              <a:rPr lang="ru-RU" sz="1400" dirty="0"/>
              <a:t> </a:t>
            </a:r>
            <a:r>
              <a:rPr lang="ru-RU" sz="1400" dirty="0" err="1"/>
              <a:t>клієнту</a:t>
            </a:r>
            <a:r>
              <a:rPr lang="ru-RU" sz="1400" dirty="0"/>
              <a:t> </a:t>
            </a:r>
            <a:r>
              <a:rPr lang="ru-RU" sz="1400" dirty="0" err="1"/>
              <a:t>всі</a:t>
            </a:r>
            <a:r>
              <a:rPr lang="ru-RU" sz="1400" dirty="0"/>
              <a:t> 1 510 грн.</a:t>
            </a:r>
          </a:p>
          <a:p>
            <a:pPr algn="just"/>
            <a:r>
              <a:rPr lang="ru-RU" sz="1400" b="1" dirty="0" smtClean="0"/>
              <a:t>- </a:t>
            </a:r>
            <a:r>
              <a:rPr lang="ru-RU" sz="1400" b="1" dirty="0" err="1" smtClean="0"/>
              <a:t>Безумовна</a:t>
            </a:r>
            <a:r>
              <a:rPr lang="ru-RU" sz="1400" b="1" dirty="0" smtClean="0"/>
              <a:t> франшиза </a:t>
            </a:r>
            <a:r>
              <a:rPr lang="ru-RU" sz="1400" dirty="0" smtClean="0"/>
              <a:t>є </a:t>
            </a:r>
            <a:r>
              <a:rPr lang="ru-RU" sz="1400" dirty="0" err="1"/>
              <a:t>поширенішою</a:t>
            </a:r>
            <a:r>
              <a:rPr lang="ru-RU" sz="1400" dirty="0"/>
              <a:t> в </a:t>
            </a:r>
            <a:r>
              <a:rPr lang="ru-RU" sz="1400" dirty="0" err="1"/>
              <a:t>Україні</a:t>
            </a:r>
            <a:r>
              <a:rPr lang="ru-RU" sz="1400" dirty="0"/>
              <a:t>. Вона </a:t>
            </a:r>
            <a:r>
              <a:rPr lang="ru-RU" sz="1400" dirty="0" err="1"/>
              <a:t>передбачає</a:t>
            </a:r>
            <a:r>
              <a:rPr lang="ru-RU" sz="1400" dirty="0"/>
              <a:t>, як і </a:t>
            </a:r>
            <a:r>
              <a:rPr lang="ru-RU" sz="1400" dirty="0" err="1"/>
              <a:t>умовна</a:t>
            </a:r>
            <a:r>
              <a:rPr lang="ru-RU" sz="1400" dirty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/>
              <a:t>в </a:t>
            </a:r>
            <a:r>
              <a:rPr lang="ru-RU" sz="1400" dirty="0" err="1"/>
              <a:t>разі</a:t>
            </a:r>
            <a:r>
              <a:rPr lang="ru-RU" sz="1400" dirty="0"/>
              <a:t>, </a:t>
            </a:r>
            <a:r>
              <a:rPr lang="ru-RU" sz="1400" dirty="0" err="1"/>
              <a:t>якщо</a:t>
            </a:r>
            <a:r>
              <a:rPr lang="ru-RU" sz="1400" dirty="0"/>
              <a:t> </a:t>
            </a:r>
            <a:r>
              <a:rPr lang="ru-RU" sz="1400" dirty="0" err="1"/>
              <a:t>збиток</a:t>
            </a:r>
            <a:r>
              <a:rPr lang="ru-RU" sz="1400" dirty="0"/>
              <a:t> </a:t>
            </a:r>
            <a:r>
              <a:rPr lang="ru-RU" sz="1400" dirty="0" err="1"/>
              <a:t>клієнта</a:t>
            </a:r>
            <a:r>
              <a:rPr lang="ru-RU" sz="1400" dirty="0"/>
              <a:t> не </a:t>
            </a:r>
            <a:r>
              <a:rPr lang="ru-RU" sz="1400" dirty="0" err="1"/>
              <a:t>перевищує</a:t>
            </a:r>
            <a:r>
              <a:rPr lang="ru-RU" sz="1400" dirty="0"/>
              <a:t> </a:t>
            </a:r>
            <a:r>
              <a:rPr lang="ru-RU" sz="1400" dirty="0" err="1"/>
              <a:t>зазначений</a:t>
            </a:r>
            <a:r>
              <a:rPr lang="ru-RU" sz="1400" dirty="0"/>
              <a:t> у </a:t>
            </a:r>
            <a:r>
              <a:rPr lang="ru-RU" sz="1400" dirty="0" err="1"/>
              <a:t>договорі</a:t>
            </a:r>
            <a:r>
              <a:rPr lang="ru-RU" sz="1400" dirty="0"/>
              <a:t> </a:t>
            </a:r>
            <a:r>
              <a:rPr lang="ru-RU" sz="1400" dirty="0" err="1"/>
              <a:t>страхування</a:t>
            </a:r>
            <a:r>
              <a:rPr lang="ru-RU" sz="1400" dirty="0"/>
              <a:t> </a:t>
            </a:r>
            <a:r>
              <a:rPr lang="ru-RU" sz="1400" dirty="0" err="1" smtClean="0"/>
              <a:t>розмір</a:t>
            </a:r>
            <a:r>
              <a:rPr lang="ru-RU" sz="1400" dirty="0" smtClean="0"/>
              <a:t> </a:t>
            </a:r>
            <a:r>
              <a:rPr lang="ru-RU" sz="1400" dirty="0" err="1"/>
              <a:t>франшизи</a:t>
            </a:r>
            <a:r>
              <a:rPr lang="ru-RU" sz="1400" dirty="0"/>
              <a:t>, </a:t>
            </a:r>
            <a:r>
              <a:rPr lang="ru-RU" sz="1400" dirty="0" err="1"/>
              <a:t>клієнт</a:t>
            </a:r>
            <a:r>
              <a:rPr lang="ru-RU" sz="1400" dirty="0"/>
              <a:t> </a:t>
            </a:r>
            <a:r>
              <a:rPr lang="ru-RU" sz="1400" dirty="0" err="1"/>
              <a:t>самостійно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відшкодовує</a:t>
            </a:r>
            <a:r>
              <a:rPr lang="ru-RU" sz="1400" dirty="0"/>
              <a:t>. </a:t>
            </a:r>
            <a:r>
              <a:rPr lang="ru-RU" sz="1400" dirty="0" err="1"/>
              <a:t>Водночас</a:t>
            </a:r>
            <a:r>
              <a:rPr lang="ru-RU" sz="1400" dirty="0"/>
              <a:t>, </a:t>
            </a:r>
            <a:r>
              <a:rPr lang="ru-RU" sz="1400" dirty="0" err="1"/>
              <a:t>якщо</a:t>
            </a:r>
            <a:r>
              <a:rPr lang="ru-RU" sz="1400" dirty="0"/>
              <a:t> </a:t>
            </a:r>
            <a:r>
              <a:rPr lang="ru-RU" sz="1400" dirty="0" err="1"/>
              <a:t>збиток</a:t>
            </a:r>
            <a:r>
              <a:rPr lang="ru-RU" sz="1400" dirty="0"/>
              <a:t> </a:t>
            </a:r>
            <a:r>
              <a:rPr lang="ru-RU" sz="1400" dirty="0" err="1" smtClean="0"/>
              <a:t>перевищує</a:t>
            </a:r>
            <a:r>
              <a:rPr lang="ru-RU" sz="1400" dirty="0" smtClean="0"/>
              <a:t> </a:t>
            </a:r>
            <a:r>
              <a:rPr lang="ru-RU" sz="1400" dirty="0" err="1"/>
              <a:t>розмір</a:t>
            </a:r>
            <a:r>
              <a:rPr lang="ru-RU" sz="1400" dirty="0"/>
              <a:t> </a:t>
            </a:r>
            <a:r>
              <a:rPr lang="ru-RU" sz="1400" dirty="0" err="1"/>
              <a:t>франшизи</a:t>
            </a:r>
            <a:r>
              <a:rPr lang="ru-RU" sz="1400" dirty="0"/>
              <a:t>, </a:t>
            </a:r>
            <a:r>
              <a:rPr lang="ru-RU" sz="1400" dirty="0" err="1"/>
              <a:t>страхова</a:t>
            </a:r>
            <a:r>
              <a:rPr lang="ru-RU" sz="1400" dirty="0"/>
              <a:t> </a:t>
            </a:r>
            <a:r>
              <a:rPr lang="ru-RU" sz="1400" dirty="0" err="1"/>
              <a:t>компанія</a:t>
            </a:r>
            <a:r>
              <a:rPr lang="ru-RU" sz="1400" dirty="0"/>
              <a:t> </a:t>
            </a:r>
            <a:r>
              <a:rPr lang="ru-RU" sz="1400" dirty="0" err="1"/>
              <a:t>компенсує</a:t>
            </a:r>
            <a:r>
              <a:rPr lang="ru-RU" sz="1400" dirty="0"/>
              <a:t> </a:t>
            </a:r>
            <a:r>
              <a:rPr lang="ru-RU" sz="1400" dirty="0" err="1"/>
              <a:t>збитки</a:t>
            </a:r>
            <a:r>
              <a:rPr lang="ru-RU" sz="1400" dirty="0"/>
              <a:t> за </a:t>
            </a:r>
            <a:r>
              <a:rPr lang="ru-RU" sz="1400" dirty="0" err="1"/>
              <a:t>вирахуванням</a:t>
            </a:r>
            <a:r>
              <a:rPr lang="ru-RU" sz="1400" dirty="0"/>
              <a:t> </a:t>
            </a:r>
            <a:r>
              <a:rPr lang="ru-RU" sz="1400" dirty="0" err="1" smtClean="0"/>
              <a:t>франшизи</a:t>
            </a:r>
            <a:r>
              <a:rPr lang="ru-RU" sz="1400" dirty="0"/>
              <a:t>. </a:t>
            </a:r>
            <a:r>
              <a:rPr lang="ru-RU" sz="1400" dirty="0" err="1"/>
              <a:t>Наприклад</a:t>
            </a:r>
            <a:r>
              <a:rPr lang="ru-RU" sz="1400" dirty="0"/>
              <a:t>, </a:t>
            </a:r>
            <a:r>
              <a:rPr lang="ru-RU" sz="1400" dirty="0" err="1"/>
              <a:t>якщо</a:t>
            </a:r>
            <a:r>
              <a:rPr lang="ru-RU" sz="1400" dirty="0"/>
              <a:t> в </a:t>
            </a:r>
            <a:r>
              <a:rPr lang="ru-RU" sz="1400" dirty="0" err="1"/>
              <a:t>договорі</a:t>
            </a:r>
            <a:r>
              <a:rPr lang="ru-RU" sz="1400" dirty="0"/>
              <a:t> </a:t>
            </a:r>
            <a:r>
              <a:rPr lang="ru-RU" sz="1400" dirty="0" err="1"/>
              <a:t>страхування</a:t>
            </a:r>
            <a:r>
              <a:rPr lang="ru-RU" sz="1400" dirty="0"/>
              <a:t> </a:t>
            </a:r>
            <a:r>
              <a:rPr lang="ru-RU" sz="1400" dirty="0" err="1"/>
              <a:t>передбачено</a:t>
            </a:r>
            <a:r>
              <a:rPr lang="ru-RU" sz="1400" dirty="0"/>
              <a:t> </a:t>
            </a:r>
            <a:r>
              <a:rPr lang="ru-RU" sz="1400" dirty="0" err="1"/>
              <a:t>безумовну</a:t>
            </a:r>
            <a:r>
              <a:rPr lang="ru-RU" sz="1400" dirty="0"/>
              <a:t> </a:t>
            </a:r>
            <a:r>
              <a:rPr lang="ru-RU" sz="1400" dirty="0" smtClean="0"/>
              <a:t>франшизу </a:t>
            </a:r>
            <a:r>
              <a:rPr lang="ru-RU" sz="1400" dirty="0"/>
              <a:t>1 500 </a:t>
            </a:r>
            <a:r>
              <a:rPr lang="ru-RU" sz="1400" dirty="0" err="1"/>
              <a:t>грн</a:t>
            </a:r>
            <a:r>
              <a:rPr lang="ru-RU" sz="1400" dirty="0"/>
              <a:t> і сума </a:t>
            </a:r>
            <a:r>
              <a:rPr lang="ru-RU" sz="1400" dirty="0" err="1"/>
              <a:t>збитків</a:t>
            </a:r>
            <a:r>
              <a:rPr lang="ru-RU" sz="1400" dirty="0"/>
              <a:t> </a:t>
            </a:r>
            <a:r>
              <a:rPr lang="ru-RU" sz="1400" dirty="0" err="1"/>
              <a:t>становитиме</a:t>
            </a:r>
            <a:r>
              <a:rPr lang="ru-RU" sz="1400" dirty="0"/>
              <a:t> 4 000 </a:t>
            </a:r>
            <a:r>
              <a:rPr lang="ru-RU" sz="1400" dirty="0" err="1"/>
              <a:t>грн</a:t>
            </a:r>
            <a:r>
              <a:rPr lang="ru-RU" sz="1400" dirty="0"/>
              <a:t>, то </a:t>
            </a:r>
            <a:r>
              <a:rPr lang="ru-RU" sz="1400" dirty="0" err="1"/>
              <a:t>страхова</a:t>
            </a:r>
            <a:r>
              <a:rPr lang="ru-RU" sz="1400" dirty="0"/>
              <a:t> </a:t>
            </a:r>
            <a:r>
              <a:rPr lang="ru-RU" sz="1400" dirty="0" err="1"/>
              <a:t>компанія</a:t>
            </a:r>
            <a:r>
              <a:rPr lang="ru-RU" sz="1400" dirty="0"/>
              <a:t> </a:t>
            </a:r>
            <a:r>
              <a:rPr lang="ru-RU" sz="1400" dirty="0" err="1" smtClean="0"/>
              <a:t>компенсує</a:t>
            </a:r>
            <a:r>
              <a:rPr lang="ru-RU" sz="1400" dirty="0" smtClean="0"/>
              <a:t> </a:t>
            </a:r>
            <a:r>
              <a:rPr lang="ru-RU" sz="1400" dirty="0" err="1"/>
              <a:t>збитки</a:t>
            </a:r>
            <a:r>
              <a:rPr lang="ru-RU" sz="1400" dirty="0"/>
              <a:t> за </a:t>
            </a:r>
            <a:r>
              <a:rPr lang="ru-RU" sz="1400" dirty="0" err="1"/>
              <a:t>вирахуванням</a:t>
            </a:r>
            <a:r>
              <a:rPr lang="ru-RU" sz="1400" dirty="0"/>
              <a:t> </a:t>
            </a:r>
            <a:r>
              <a:rPr lang="ru-RU" sz="1400" dirty="0" err="1"/>
              <a:t>франшизи</a:t>
            </a:r>
            <a:r>
              <a:rPr lang="ru-RU" sz="1400" dirty="0"/>
              <a:t>, </a:t>
            </a:r>
            <a:r>
              <a:rPr lang="ru-RU" sz="1400" dirty="0" err="1"/>
              <a:t>тобто</a:t>
            </a:r>
            <a:r>
              <a:rPr lang="ru-RU" sz="1400" dirty="0"/>
              <a:t> 2 500 </a:t>
            </a:r>
            <a:r>
              <a:rPr lang="ru-RU" sz="1400" dirty="0" err="1"/>
              <a:t>грн</a:t>
            </a:r>
            <a:r>
              <a:rPr lang="ru-RU" sz="1400" dirty="0"/>
              <a:t>, а </a:t>
            </a:r>
            <a:r>
              <a:rPr lang="ru-RU" sz="1400" dirty="0" err="1"/>
              <a:t>збитки</a:t>
            </a:r>
            <a:r>
              <a:rPr lang="ru-RU" sz="1400" dirty="0"/>
              <a:t> в </a:t>
            </a:r>
            <a:r>
              <a:rPr lang="ru-RU" sz="1400" dirty="0" err="1"/>
              <a:t>розмірі</a:t>
            </a:r>
            <a:r>
              <a:rPr lang="ru-RU" sz="1400" dirty="0"/>
              <a:t> </a:t>
            </a:r>
            <a:r>
              <a:rPr lang="ru-RU" sz="1400" dirty="0" err="1" smtClean="0"/>
              <a:t>франшизи</a:t>
            </a:r>
            <a:r>
              <a:rPr lang="ru-RU" sz="1400" dirty="0" smtClean="0"/>
              <a:t> </a:t>
            </a:r>
            <a:r>
              <a:rPr lang="ru-RU" sz="1400" dirty="0"/>
              <a:t>(1 500 </a:t>
            </a:r>
            <a:r>
              <a:rPr lang="ru-RU" sz="1400" dirty="0" err="1"/>
              <a:t>грн</a:t>
            </a:r>
            <a:r>
              <a:rPr lang="ru-RU" sz="1400" dirty="0"/>
              <a:t>) </a:t>
            </a:r>
            <a:r>
              <a:rPr lang="ru-RU" sz="1400" dirty="0" err="1"/>
              <a:t>клієнт</a:t>
            </a:r>
            <a:r>
              <a:rPr lang="ru-RU" sz="1400" dirty="0"/>
              <a:t> </a:t>
            </a:r>
            <a:r>
              <a:rPr lang="ru-RU" sz="1400" dirty="0" err="1"/>
              <a:t>відшкодовує</a:t>
            </a:r>
            <a:r>
              <a:rPr lang="ru-RU" sz="1400" dirty="0"/>
              <a:t> </a:t>
            </a:r>
            <a:r>
              <a:rPr lang="ru-RU" sz="1400" dirty="0" err="1"/>
              <a:t>самостійно</a:t>
            </a:r>
            <a:r>
              <a:rPr lang="ru-RU" sz="1400" dirty="0"/>
              <a:t>.</a:t>
            </a:r>
          </a:p>
          <a:p>
            <a:pPr algn="ctr"/>
            <a:r>
              <a:rPr lang="ru-RU" sz="1400" b="1" u="sng" dirty="0" err="1"/>
              <a:t>Розмір</a:t>
            </a:r>
            <a:r>
              <a:rPr lang="ru-RU" sz="1400" b="1" u="sng" dirty="0"/>
              <a:t> </a:t>
            </a:r>
            <a:r>
              <a:rPr lang="ru-RU" sz="1400" b="1" u="sng" dirty="0" err="1"/>
              <a:t>франшизи</a:t>
            </a:r>
            <a:r>
              <a:rPr lang="ru-RU" sz="1400" b="1" u="sng" dirty="0"/>
              <a:t> </a:t>
            </a:r>
            <a:r>
              <a:rPr lang="ru-RU" sz="1400" b="1" u="sng" dirty="0" err="1"/>
              <a:t>може</a:t>
            </a:r>
            <a:r>
              <a:rPr lang="ru-RU" sz="1400" b="1" u="sng" dirty="0"/>
              <a:t>:</a:t>
            </a:r>
          </a:p>
          <a:p>
            <a:pPr algn="just"/>
            <a:r>
              <a:rPr lang="ru-RU" sz="1400" dirty="0"/>
              <a:t>• </a:t>
            </a:r>
            <a:r>
              <a:rPr lang="ru-RU" sz="1400" b="1" dirty="0" smtClean="0"/>
              <a:t>бути </a:t>
            </a:r>
            <a:r>
              <a:rPr lang="ru-RU" sz="1400" b="1" dirty="0" err="1"/>
              <a:t>фіксований</a:t>
            </a:r>
            <a:r>
              <a:rPr lang="ru-RU" sz="1400" dirty="0"/>
              <a:t>. </a:t>
            </a:r>
            <a:r>
              <a:rPr lang="ru-RU" sz="1400" dirty="0" err="1"/>
              <a:t>Тоді</a:t>
            </a:r>
            <a:r>
              <a:rPr lang="ru-RU" sz="1400" dirty="0"/>
              <a:t> франшиза </a:t>
            </a:r>
            <a:r>
              <a:rPr lang="ru-RU" sz="1400" dirty="0" err="1"/>
              <a:t>має</a:t>
            </a:r>
            <a:r>
              <a:rPr lang="ru-RU" sz="1400" dirty="0"/>
              <a:t> </a:t>
            </a:r>
            <a:r>
              <a:rPr lang="ru-RU" sz="1400" dirty="0" err="1"/>
              <a:t>єдину</a:t>
            </a:r>
            <a:r>
              <a:rPr lang="ru-RU" sz="1400" dirty="0"/>
              <a:t> </a:t>
            </a:r>
            <a:r>
              <a:rPr lang="ru-RU" sz="1400" dirty="0" err="1"/>
              <a:t>грошову</a:t>
            </a:r>
            <a:r>
              <a:rPr lang="ru-RU" sz="1400" dirty="0"/>
              <a:t> величину, яка </a:t>
            </a:r>
            <a:r>
              <a:rPr lang="ru-RU" sz="1400" dirty="0" err="1" smtClean="0"/>
              <a:t>встановлюється</a:t>
            </a:r>
            <a:r>
              <a:rPr lang="ru-RU" sz="1400" dirty="0" smtClean="0"/>
              <a:t> </a:t>
            </a:r>
            <a:r>
              <a:rPr lang="ru-RU" sz="1400" dirty="0"/>
              <a:t>в </a:t>
            </a:r>
            <a:r>
              <a:rPr lang="ru-RU" sz="1400" dirty="0" err="1"/>
              <a:t>договорі</a:t>
            </a:r>
            <a:r>
              <a:rPr lang="ru-RU" sz="1400" dirty="0"/>
              <a:t> </a:t>
            </a:r>
            <a:r>
              <a:rPr lang="ru-RU" sz="1400" dirty="0" err="1"/>
              <a:t>страхування</a:t>
            </a:r>
            <a:r>
              <a:rPr lang="ru-RU" sz="1400" dirty="0"/>
              <a:t> і не </a:t>
            </a:r>
            <a:r>
              <a:rPr lang="ru-RU" sz="1400" dirty="0" err="1"/>
              <a:t>змінюється</a:t>
            </a:r>
            <a:r>
              <a:rPr lang="ru-RU" sz="1400" dirty="0"/>
              <a:t> </a:t>
            </a:r>
            <a:r>
              <a:rPr lang="ru-RU" sz="1400" dirty="0" err="1"/>
              <a:t>впродовж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дії</a:t>
            </a:r>
            <a:r>
              <a:rPr lang="ru-RU" sz="1400" dirty="0"/>
              <a:t>. </a:t>
            </a:r>
            <a:r>
              <a:rPr lang="ru-RU" sz="1400" dirty="0" err="1" smtClean="0"/>
              <a:t>Наприклад</a:t>
            </a:r>
            <a:r>
              <a:rPr lang="ru-RU" sz="1400" dirty="0"/>
              <a:t>, </a:t>
            </a:r>
            <a:r>
              <a:rPr lang="ru-RU" sz="1400" dirty="0" err="1"/>
              <a:t>якщо</a:t>
            </a:r>
            <a:r>
              <a:rPr lang="ru-RU" sz="1400" dirty="0"/>
              <a:t> </a:t>
            </a:r>
            <a:r>
              <a:rPr lang="ru-RU" sz="1400" dirty="0" err="1"/>
              <a:t>розмір</a:t>
            </a:r>
            <a:r>
              <a:rPr lang="ru-RU" sz="1400" dirty="0"/>
              <a:t> </a:t>
            </a:r>
            <a:r>
              <a:rPr lang="ru-RU" sz="1400" dirty="0" err="1"/>
              <a:t>безумовної</a:t>
            </a:r>
            <a:r>
              <a:rPr lang="ru-RU" sz="1400" dirty="0"/>
              <a:t> </a:t>
            </a:r>
            <a:r>
              <a:rPr lang="ru-RU" sz="1400" dirty="0" err="1"/>
              <a:t>франшизи</a:t>
            </a:r>
            <a:r>
              <a:rPr lang="ru-RU" sz="1400" dirty="0"/>
              <a:t> становить 500 </a:t>
            </a:r>
            <a:r>
              <a:rPr lang="ru-RU" sz="1400" dirty="0" err="1"/>
              <a:t>грн</a:t>
            </a:r>
            <a:r>
              <a:rPr lang="ru-RU" sz="1400" dirty="0"/>
              <a:t>, то за будь-</a:t>
            </a:r>
            <a:r>
              <a:rPr lang="ru-RU" sz="1400" dirty="0" err="1"/>
              <a:t>якого</a:t>
            </a:r>
            <a:r>
              <a:rPr lang="ru-RU" sz="1400" dirty="0"/>
              <a:t> </a:t>
            </a:r>
            <a:r>
              <a:rPr lang="ru-RU" sz="1400" dirty="0" err="1"/>
              <a:t>розміру</a:t>
            </a:r>
            <a:r>
              <a:rPr lang="ru-RU" sz="1400" dirty="0"/>
              <a:t> </a:t>
            </a:r>
            <a:r>
              <a:rPr lang="ru-RU" sz="1400" dirty="0" err="1"/>
              <a:t>понесених</a:t>
            </a:r>
            <a:r>
              <a:rPr lang="ru-RU" sz="1400" dirty="0"/>
              <a:t> </a:t>
            </a:r>
            <a:r>
              <a:rPr lang="ru-RU" sz="1400" dirty="0" err="1"/>
              <a:t>збитків</a:t>
            </a:r>
            <a:r>
              <a:rPr lang="ru-RU" sz="1400" dirty="0"/>
              <a:t> </a:t>
            </a:r>
            <a:r>
              <a:rPr lang="ru-RU" sz="1400" dirty="0" err="1"/>
              <a:t>понад</a:t>
            </a:r>
            <a:r>
              <a:rPr lang="ru-RU" sz="1400" dirty="0"/>
              <a:t> 500 </a:t>
            </a:r>
            <a:r>
              <a:rPr lang="ru-RU" sz="1400" dirty="0" err="1"/>
              <a:t>грн</a:t>
            </a:r>
            <a:r>
              <a:rPr lang="ru-RU" sz="1400" dirty="0"/>
              <a:t> сума </a:t>
            </a:r>
            <a:r>
              <a:rPr lang="ru-RU" sz="1400" dirty="0" err="1"/>
              <a:t>відшкодування</a:t>
            </a:r>
            <a:r>
              <a:rPr lang="ru-RU" sz="1400" dirty="0"/>
              <a:t> </a:t>
            </a:r>
            <a:r>
              <a:rPr lang="ru-RU" sz="1400" dirty="0" err="1"/>
              <a:t>клієнтові</a:t>
            </a:r>
            <a:r>
              <a:rPr lang="ru-RU" sz="1400" dirty="0"/>
              <a:t> </a:t>
            </a:r>
            <a:r>
              <a:rPr lang="ru-RU" sz="1400" dirty="0" smtClean="0"/>
              <a:t>буде </a:t>
            </a:r>
            <a:r>
              <a:rPr lang="ru-RU" sz="1400" dirty="0" err="1"/>
              <a:t>менша</a:t>
            </a:r>
            <a:r>
              <a:rPr lang="ru-RU" sz="1400" dirty="0"/>
              <a:t> на 500 </a:t>
            </a:r>
            <a:r>
              <a:rPr lang="ru-RU" sz="1400" dirty="0" err="1"/>
              <a:t>грн</a:t>
            </a:r>
            <a:r>
              <a:rPr lang="ru-RU" sz="1400" dirty="0"/>
              <a:t>; </a:t>
            </a:r>
          </a:p>
          <a:p>
            <a:pPr algn="just"/>
            <a:r>
              <a:rPr lang="ru-RU" sz="1400" dirty="0"/>
              <a:t>• </a:t>
            </a:r>
            <a:r>
              <a:rPr lang="ru-RU" sz="1400" b="1" dirty="0" err="1" smtClean="0"/>
              <a:t>виражатися</a:t>
            </a:r>
            <a:r>
              <a:rPr lang="ru-RU" sz="1400" b="1" dirty="0" smtClean="0"/>
              <a:t> </a:t>
            </a:r>
            <a:r>
              <a:rPr lang="ru-RU" sz="1400" b="1" dirty="0"/>
              <a:t>у </a:t>
            </a:r>
            <a:r>
              <a:rPr lang="ru-RU" sz="1400" b="1" dirty="0" err="1"/>
              <a:t>відсотках</a:t>
            </a:r>
            <a:r>
              <a:rPr lang="ru-RU" sz="1400" b="1" dirty="0"/>
              <a:t> </a:t>
            </a:r>
            <a:r>
              <a:rPr lang="ru-RU" sz="1400" b="1" dirty="0" err="1"/>
              <a:t>від</a:t>
            </a:r>
            <a:r>
              <a:rPr lang="ru-RU" sz="1400" b="1" dirty="0"/>
              <a:t> </a:t>
            </a:r>
            <a:r>
              <a:rPr lang="ru-RU" sz="1400" b="1" dirty="0" err="1"/>
              <a:t>страхової</a:t>
            </a:r>
            <a:r>
              <a:rPr lang="ru-RU" sz="1400" b="1" dirty="0"/>
              <a:t> </a:t>
            </a:r>
            <a:r>
              <a:rPr lang="ru-RU" sz="1400" b="1" dirty="0" err="1"/>
              <a:t>суми</a:t>
            </a:r>
            <a:r>
              <a:rPr lang="ru-RU" sz="1400" dirty="0"/>
              <a:t>. </a:t>
            </a:r>
            <a:r>
              <a:rPr lang="ru-RU" sz="1400" dirty="0" err="1"/>
              <a:t>Відсоток</a:t>
            </a:r>
            <a:r>
              <a:rPr lang="ru-RU" sz="1400" dirty="0"/>
              <a:t> </a:t>
            </a:r>
            <a:r>
              <a:rPr lang="ru-RU" sz="1400" dirty="0" err="1"/>
              <a:t>франшизи</a:t>
            </a:r>
            <a:r>
              <a:rPr lang="ru-RU" sz="1400" dirty="0"/>
              <a:t> </a:t>
            </a:r>
            <a:r>
              <a:rPr lang="ru-RU" sz="1400" dirty="0" err="1"/>
              <a:t>може</a:t>
            </a:r>
            <a:r>
              <a:rPr lang="ru-RU" sz="1400" dirty="0"/>
              <a:t> бути </a:t>
            </a:r>
            <a:r>
              <a:rPr lang="ru-RU" sz="1400" dirty="0" err="1" smtClean="0"/>
              <a:t>різним</a:t>
            </a:r>
            <a:r>
              <a:rPr lang="ru-RU" sz="1400" dirty="0"/>
              <a:t>: у </a:t>
            </a:r>
            <a:r>
              <a:rPr lang="ru-RU" sz="1400" dirty="0" err="1"/>
              <a:t>більшості</a:t>
            </a:r>
            <a:r>
              <a:rPr lang="ru-RU" sz="1400" dirty="0"/>
              <a:t> </a:t>
            </a:r>
            <a:r>
              <a:rPr lang="ru-RU" sz="1400" dirty="0" err="1"/>
              <a:t>випадків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величина </a:t>
            </a:r>
            <a:r>
              <a:rPr lang="ru-RU" sz="1400" dirty="0" err="1"/>
              <a:t>перебуває</a:t>
            </a:r>
            <a:r>
              <a:rPr lang="ru-RU" sz="1400" dirty="0"/>
              <a:t> в </a:t>
            </a:r>
            <a:r>
              <a:rPr lang="ru-RU" sz="1400" dirty="0" err="1"/>
              <a:t>діапазоні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smtClean="0"/>
              <a:t>0,5 </a:t>
            </a:r>
            <a:r>
              <a:rPr lang="ru-RU" sz="1400" dirty="0"/>
              <a:t>до 10%. </a:t>
            </a:r>
            <a:r>
              <a:rPr lang="ru-RU" sz="1400" dirty="0" err="1"/>
              <a:t>Наприклад</a:t>
            </a:r>
            <a:r>
              <a:rPr lang="ru-RU" sz="1400" dirty="0"/>
              <a:t>, за </a:t>
            </a:r>
            <a:r>
              <a:rPr lang="ru-RU" sz="1400" dirty="0" err="1"/>
              <a:t>розміру</a:t>
            </a:r>
            <a:r>
              <a:rPr lang="ru-RU" sz="1400" dirty="0"/>
              <a:t> </a:t>
            </a:r>
            <a:r>
              <a:rPr lang="ru-RU" sz="1400" dirty="0" err="1"/>
              <a:t>безумовної</a:t>
            </a:r>
            <a:r>
              <a:rPr lang="ru-RU" sz="1400" dirty="0"/>
              <a:t> </a:t>
            </a:r>
            <a:r>
              <a:rPr lang="ru-RU" sz="1400" dirty="0" err="1"/>
              <a:t>франшизи</a:t>
            </a:r>
            <a:r>
              <a:rPr lang="ru-RU" sz="1400" dirty="0"/>
              <a:t> 1% та </a:t>
            </a:r>
            <a:r>
              <a:rPr lang="ru-RU" sz="1400" dirty="0" err="1"/>
              <a:t>страхової</a:t>
            </a:r>
            <a:r>
              <a:rPr lang="ru-RU" sz="1400" dirty="0"/>
              <a:t> </a:t>
            </a:r>
            <a:r>
              <a:rPr lang="ru-RU" sz="1400" dirty="0" err="1"/>
              <a:t>суми</a:t>
            </a:r>
            <a:r>
              <a:rPr lang="ru-RU" sz="1400" dirty="0"/>
              <a:t> </a:t>
            </a:r>
            <a:r>
              <a:rPr lang="ru-RU" sz="1400" dirty="0" smtClean="0"/>
              <a:t>50 </a:t>
            </a:r>
            <a:r>
              <a:rPr lang="ru-RU" sz="1400" dirty="0"/>
              <a:t>000 </a:t>
            </a:r>
            <a:r>
              <a:rPr lang="ru-RU" sz="1400" dirty="0" err="1"/>
              <a:t>грн</a:t>
            </a:r>
            <a:r>
              <a:rPr lang="ru-RU" sz="1400" dirty="0"/>
              <a:t> </a:t>
            </a:r>
            <a:r>
              <a:rPr lang="ru-RU" sz="1400" dirty="0" err="1"/>
              <a:t>грошовий</a:t>
            </a:r>
            <a:r>
              <a:rPr lang="ru-RU" sz="1400" dirty="0"/>
              <a:t> </a:t>
            </a:r>
            <a:r>
              <a:rPr lang="ru-RU" sz="1400" dirty="0" err="1"/>
              <a:t>еквівалент</a:t>
            </a:r>
            <a:r>
              <a:rPr lang="ru-RU" sz="1400" dirty="0"/>
              <a:t> </a:t>
            </a:r>
            <a:r>
              <a:rPr lang="ru-RU" sz="1400" dirty="0" err="1"/>
              <a:t>франшизи</a:t>
            </a:r>
            <a:r>
              <a:rPr lang="ru-RU" sz="1400" dirty="0"/>
              <a:t> </a:t>
            </a:r>
            <a:r>
              <a:rPr lang="ru-RU" sz="1400" dirty="0" err="1"/>
              <a:t>становитиме</a:t>
            </a:r>
            <a:r>
              <a:rPr lang="ru-RU" sz="1400" dirty="0"/>
              <a:t> 500 грн. </a:t>
            </a:r>
            <a:r>
              <a:rPr lang="ru-RU" sz="1400" dirty="0" err="1"/>
              <a:t>Відповідно</a:t>
            </a:r>
            <a:r>
              <a:rPr lang="ru-RU" sz="1400" dirty="0"/>
              <a:t>, </a:t>
            </a:r>
            <a:r>
              <a:rPr lang="ru-RU" sz="1400" dirty="0" err="1" smtClean="0"/>
              <a:t>якщо</a:t>
            </a:r>
            <a:r>
              <a:rPr lang="ru-RU" sz="1400" dirty="0" smtClean="0"/>
              <a:t> </a:t>
            </a:r>
            <a:r>
              <a:rPr lang="ru-RU" sz="1400" dirty="0"/>
              <a:t>сума </a:t>
            </a:r>
            <a:r>
              <a:rPr lang="ru-RU" sz="1400" dirty="0" err="1"/>
              <a:t>збитків</a:t>
            </a:r>
            <a:r>
              <a:rPr lang="ru-RU" sz="1400" dirty="0"/>
              <a:t> </a:t>
            </a:r>
            <a:r>
              <a:rPr lang="ru-RU" sz="1400" dirty="0" err="1"/>
              <a:t>становитиме</a:t>
            </a:r>
            <a:r>
              <a:rPr lang="ru-RU" sz="1400" dirty="0"/>
              <a:t> 5 000 </a:t>
            </a:r>
            <a:r>
              <a:rPr lang="ru-RU" sz="1400" dirty="0" err="1"/>
              <a:t>грн</a:t>
            </a:r>
            <a:r>
              <a:rPr lang="ru-RU" sz="1400" dirty="0"/>
              <a:t>, </a:t>
            </a:r>
            <a:r>
              <a:rPr lang="ru-RU" sz="1400" dirty="0" err="1"/>
              <a:t>страхова</a:t>
            </a:r>
            <a:r>
              <a:rPr lang="ru-RU" sz="1400" dirty="0"/>
              <a:t> </a:t>
            </a:r>
            <a:r>
              <a:rPr lang="ru-RU" sz="1400" dirty="0" err="1"/>
              <a:t>компанія</a:t>
            </a:r>
            <a:r>
              <a:rPr lang="ru-RU" sz="1400" dirty="0"/>
              <a:t> </a:t>
            </a:r>
            <a:r>
              <a:rPr lang="ru-RU" sz="1400" dirty="0" err="1"/>
              <a:t>компенсує</a:t>
            </a:r>
            <a:r>
              <a:rPr lang="ru-RU" sz="1400" dirty="0"/>
              <a:t> з них </a:t>
            </a:r>
            <a:r>
              <a:rPr lang="ru-RU" sz="1400" dirty="0" smtClean="0"/>
              <a:t>4 </a:t>
            </a:r>
            <a:r>
              <a:rPr lang="ru-RU" sz="1400" dirty="0"/>
              <a:t>500 грн.</a:t>
            </a:r>
          </a:p>
          <a:p>
            <a:pPr algn="just"/>
            <a:r>
              <a:rPr lang="ru-RU" sz="1400" dirty="0" err="1"/>
              <a:t>Також</a:t>
            </a:r>
            <a:r>
              <a:rPr lang="ru-RU" sz="1400" dirty="0"/>
              <a:t> є </a:t>
            </a:r>
            <a:r>
              <a:rPr lang="ru-RU" sz="1400" b="1" dirty="0" err="1"/>
              <a:t>нульова</a:t>
            </a:r>
            <a:r>
              <a:rPr lang="ru-RU" sz="1400" b="1" dirty="0"/>
              <a:t> франшиза</a:t>
            </a:r>
            <a:r>
              <a:rPr lang="ru-RU" sz="1400" dirty="0"/>
              <a:t>, яка </a:t>
            </a:r>
            <a:r>
              <a:rPr lang="ru-RU" sz="1400" dirty="0" err="1"/>
              <a:t>передбачає</a:t>
            </a:r>
            <a:r>
              <a:rPr lang="ru-RU" sz="1400" dirty="0"/>
              <a:t> </a:t>
            </a:r>
            <a:r>
              <a:rPr lang="ru-RU" sz="1400" dirty="0" err="1"/>
              <a:t>компенсацію</a:t>
            </a:r>
            <a:r>
              <a:rPr lang="ru-RU" sz="1400" dirty="0"/>
              <a:t> страховою </a:t>
            </a:r>
            <a:r>
              <a:rPr lang="ru-RU" sz="1400" dirty="0" err="1"/>
              <a:t>компанією</a:t>
            </a:r>
            <a:r>
              <a:rPr lang="ru-RU" sz="1400" dirty="0"/>
              <a:t> </a:t>
            </a:r>
            <a:r>
              <a:rPr lang="ru-RU" sz="1400" dirty="0" err="1" smtClean="0"/>
              <a:t>всіх</a:t>
            </a:r>
            <a:r>
              <a:rPr lang="ru-RU" sz="1400" dirty="0" smtClean="0"/>
              <a:t> </a:t>
            </a:r>
            <a:r>
              <a:rPr lang="ru-RU" sz="1400" dirty="0" err="1"/>
              <a:t>збитків</a:t>
            </a:r>
            <a:r>
              <a:rPr lang="ru-RU" sz="1400" dirty="0"/>
              <a:t>, </a:t>
            </a:r>
            <a:r>
              <a:rPr lang="ru-RU" sz="1400" dirty="0" err="1"/>
              <a:t>яких</a:t>
            </a:r>
            <a:r>
              <a:rPr lang="ru-RU" sz="1400" dirty="0"/>
              <a:t> </a:t>
            </a:r>
            <a:r>
              <a:rPr lang="ru-RU" sz="1400" dirty="0" err="1"/>
              <a:t>зазнав</a:t>
            </a:r>
            <a:r>
              <a:rPr lang="ru-RU" sz="1400" dirty="0"/>
              <a:t> </a:t>
            </a:r>
            <a:r>
              <a:rPr lang="ru-RU" sz="1400" dirty="0" err="1"/>
              <a:t>клієнт</a:t>
            </a:r>
            <a:r>
              <a:rPr lang="ru-RU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740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25509" t="13542" r="25829" b="24337"/>
          <a:stretch/>
        </p:blipFill>
        <p:spPr>
          <a:xfrm>
            <a:off x="724757" y="497275"/>
            <a:ext cx="7767512" cy="5574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8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7409" y="1380965"/>
            <a:ext cx="759349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одна особа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881" y="3689289"/>
            <a:ext cx="3488023" cy="2312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276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37252" y="583240"/>
            <a:ext cx="722243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Подію</a:t>
            </a:r>
            <a:r>
              <a:rPr lang="ru-RU" dirty="0"/>
              <a:t>,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та яка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ймовірності</a:t>
            </a:r>
            <a:r>
              <a:rPr lang="ru-RU" dirty="0"/>
              <a:t> </a:t>
            </a:r>
            <a:r>
              <a:rPr lang="ru-RU" dirty="0" smtClean="0"/>
              <a:t>та </a:t>
            </a:r>
            <a:r>
              <a:rPr lang="ru-RU" dirty="0" err="1"/>
              <a:t>випадковості</a:t>
            </a:r>
            <a:r>
              <a:rPr lang="ru-RU" dirty="0"/>
              <a:t>,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страховим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випадком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37250" y="1552736"/>
            <a:ext cx="72224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застрахувала</a:t>
            </a:r>
            <a:r>
              <a:rPr lang="ru-RU" dirty="0"/>
              <a:t> себе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якогось</a:t>
            </a:r>
            <a:r>
              <a:rPr lang="ru-RU" dirty="0"/>
              <a:t> страхового </a:t>
            </a:r>
            <a:r>
              <a:rPr lang="ru-RU" dirty="0" err="1"/>
              <a:t>ризику</a:t>
            </a:r>
            <a:r>
              <a:rPr lang="ru-RU" dirty="0"/>
              <a:t> і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подія</a:t>
            </a:r>
            <a:r>
              <a:rPr lang="ru-RU" dirty="0"/>
              <a:t> </a:t>
            </a:r>
            <a:r>
              <a:rPr lang="ru-RU" dirty="0" smtClean="0"/>
              <a:t>сталась </a:t>
            </a:r>
            <a:r>
              <a:rPr lang="ru-RU" dirty="0"/>
              <a:t>у реальному </a:t>
            </a:r>
            <a:r>
              <a:rPr lang="ru-RU" dirty="0" err="1"/>
              <a:t>житті</a:t>
            </a:r>
            <a:r>
              <a:rPr lang="ru-RU" dirty="0"/>
              <a:t>, то </a:t>
            </a:r>
            <a:r>
              <a:rPr lang="ru-RU" dirty="0" err="1"/>
              <a:t>подія</a:t>
            </a:r>
            <a:r>
              <a:rPr lang="ru-RU" dirty="0"/>
              <a:t> </a:t>
            </a:r>
            <a:r>
              <a:rPr lang="ru-RU" dirty="0" err="1"/>
              <a:t>перетворюється</a:t>
            </a:r>
            <a:r>
              <a:rPr lang="ru-RU" dirty="0"/>
              <a:t> на </a:t>
            </a:r>
            <a:r>
              <a:rPr lang="ru-RU" b="1" dirty="0" err="1" smtClean="0">
                <a:solidFill>
                  <a:schemeClr val="accent1"/>
                </a:solidFill>
              </a:rPr>
              <a:t>страхову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подію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37250" y="2623624"/>
            <a:ext cx="711642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chemeClr val="accent1"/>
                </a:solidFill>
              </a:rPr>
              <a:t>Страховик</a:t>
            </a:r>
            <a:r>
              <a:rPr lang="ru-RU" dirty="0" smtClean="0">
                <a:solidFill>
                  <a:schemeClr val="accent1"/>
                </a:solidFill>
              </a:rPr>
              <a:t> </a:t>
            </a:r>
            <a:r>
              <a:rPr lang="ru-RU" dirty="0" smtClean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фінансова</a:t>
            </a:r>
            <a:r>
              <a:rPr lang="ru-RU" dirty="0"/>
              <a:t> </a:t>
            </a:r>
            <a:r>
              <a:rPr lang="ru-RU" dirty="0" err="1"/>
              <a:t>установа</a:t>
            </a:r>
            <a:r>
              <a:rPr lang="ru-RU" dirty="0"/>
              <a:t>, яка </a:t>
            </a:r>
            <a:r>
              <a:rPr lang="ru-RU" dirty="0" err="1"/>
              <a:t>отримала</a:t>
            </a:r>
            <a:r>
              <a:rPr lang="ru-RU" dirty="0"/>
              <a:t> </a:t>
            </a:r>
            <a:r>
              <a:rPr lang="ru-RU" dirty="0" err="1"/>
              <a:t>ліцензію</a:t>
            </a:r>
            <a:r>
              <a:rPr lang="ru-RU" dirty="0"/>
              <a:t> на </a:t>
            </a:r>
            <a:r>
              <a:rPr lang="ru-RU" dirty="0" err="1"/>
              <a:t>страхову</a:t>
            </a:r>
            <a:r>
              <a:rPr lang="ru-RU" dirty="0"/>
              <a:t> </a:t>
            </a:r>
            <a:r>
              <a:rPr lang="ru-RU" dirty="0" err="1" smtClean="0"/>
              <a:t>діяльність</a:t>
            </a:r>
            <a:r>
              <a:rPr lang="ru-RU" dirty="0"/>
              <a:t>, за </a:t>
            </a:r>
            <a:r>
              <a:rPr lang="ru-RU" dirty="0" err="1"/>
              <a:t>винагороду</a:t>
            </a:r>
            <a:r>
              <a:rPr lang="ru-RU" dirty="0"/>
              <a:t> </a:t>
            </a:r>
            <a:r>
              <a:rPr lang="ru-RU" dirty="0" err="1"/>
              <a:t>бере</a:t>
            </a:r>
            <a:r>
              <a:rPr lang="ru-RU" dirty="0"/>
              <a:t> на себе </a:t>
            </a:r>
            <a:r>
              <a:rPr lang="ru-RU" dirty="0" err="1"/>
              <a:t>чужі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 і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страхового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/>
              <a:t>виплачує</a:t>
            </a:r>
            <a:r>
              <a:rPr lang="ru-RU" dirty="0"/>
              <a:t> </a:t>
            </a:r>
            <a:r>
              <a:rPr lang="ru-RU" dirty="0" err="1"/>
              <a:t>страхове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(</a:t>
            </a:r>
            <a:r>
              <a:rPr lang="ru-RU" dirty="0" err="1"/>
              <a:t>страхову</a:t>
            </a:r>
            <a:r>
              <a:rPr lang="ru-RU" dirty="0"/>
              <a:t> </a:t>
            </a:r>
            <a:r>
              <a:rPr lang="ru-RU" dirty="0" err="1"/>
              <a:t>виплату</a:t>
            </a:r>
            <a:r>
              <a:rPr lang="ru-RU" dirty="0"/>
              <a:t>).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51721" y="4151116"/>
            <a:ext cx="759349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>
                <a:solidFill>
                  <a:schemeClr val="accent1"/>
                </a:solidFill>
              </a:rPr>
              <a:t>Принципи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страхової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діяльності</a:t>
            </a:r>
            <a:r>
              <a:rPr lang="ru-RU" b="1" dirty="0">
                <a:solidFill>
                  <a:schemeClr val="accent1"/>
                </a:solidFill>
              </a:rPr>
              <a:t>:</a:t>
            </a:r>
          </a:p>
          <a:p>
            <a:pPr algn="just"/>
            <a:r>
              <a:rPr lang="ru-RU" dirty="0"/>
              <a:t>• </a:t>
            </a:r>
            <a:r>
              <a:rPr lang="ru-RU" u="sng" dirty="0" err="1" smtClean="0">
                <a:solidFill>
                  <a:schemeClr val="accent1"/>
                </a:solidFill>
              </a:rPr>
              <a:t>імовірність</a:t>
            </a:r>
            <a:r>
              <a:rPr lang="ru-RU" dirty="0" smtClean="0">
                <a:solidFill>
                  <a:schemeClr val="accent1"/>
                </a:solidFill>
              </a:rPr>
              <a:t> </a:t>
            </a:r>
            <a:r>
              <a:rPr lang="ru-RU" dirty="0"/>
              <a:t>– не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бере</a:t>
            </a:r>
            <a:r>
              <a:rPr lang="ru-RU" dirty="0"/>
              <a:t> на себе </a:t>
            </a:r>
            <a:r>
              <a:rPr lang="ru-RU" dirty="0" err="1"/>
              <a:t>страхова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, </a:t>
            </a:r>
            <a:r>
              <a:rPr lang="ru-RU" dirty="0" err="1" smtClean="0"/>
              <a:t>насправді</a:t>
            </a:r>
            <a:r>
              <a:rPr lang="ru-RU" dirty="0" smtClean="0"/>
              <a:t> </a:t>
            </a:r>
            <a:r>
              <a:rPr lang="ru-RU" dirty="0" err="1"/>
              <a:t>стануться</a:t>
            </a:r>
            <a:r>
              <a:rPr lang="ru-RU" dirty="0"/>
              <a:t> (</a:t>
            </a:r>
            <a:r>
              <a:rPr lang="ru-RU" dirty="0" err="1"/>
              <a:t>реалізуються</a:t>
            </a:r>
            <a:r>
              <a:rPr lang="ru-RU" dirty="0"/>
              <a:t>);</a:t>
            </a:r>
          </a:p>
          <a:p>
            <a:pPr algn="just"/>
            <a:r>
              <a:rPr lang="ru-RU" dirty="0"/>
              <a:t>• </a:t>
            </a:r>
            <a:r>
              <a:rPr lang="ru-RU" u="sng" dirty="0" err="1" smtClean="0">
                <a:solidFill>
                  <a:schemeClr val="accent1"/>
                </a:solidFill>
              </a:rPr>
              <a:t>накопичення</a:t>
            </a:r>
            <a:r>
              <a:rPr lang="ru-RU" dirty="0" smtClean="0">
                <a:solidFill>
                  <a:schemeClr val="accent1"/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страхова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не </a:t>
            </a:r>
            <a:r>
              <a:rPr lang="ru-RU" dirty="0" err="1"/>
              <a:t>поверне</a:t>
            </a:r>
            <a:r>
              <a:rPr lang="ru-RU" dirty="0"/>
              <a:t> </a:t>
            </a:r>
            <a:r>
              <a:rPr lang="ru-RU" dirty="0" err="1"/>
              <a:t>страхувальнику</a:t>
            </a:r>
            <a:r>
              <a:rPr lang="ru-RU" dirty="0"/>
              <a:t> </a:t>
            </a:r>
            <a:r>
              <a:rPr lang="ru-RU" dirty="0" err="1"/>
              <a:t>отриману</a:t>
            </a:r>
            <a:r>
              <a:rPr lang="ru-RU" dirty="0"/>
              <a:t> </a:t>
            </a:r>
            <a:r>
              <a:rPr lang="ru-RU" dirty="0" err="1" smtClean="0"/>
              <a:t>винагороду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страховий</a:t>
            </a:r>
            <a:r>
              <a:rPr lang="ru-RU" dirty="0"/>
              <a:t> </a:t>
            </a:r>
            <a:r>
              <a:rPr lang="ru-RU" dirty="0" err="1"/>
              <a:t>випадок</a:t>
            </a:r>
            <a:r>
              <a:rPr lang="ru-RU" dirty="0"/>
              <a:t> не </a:t>
            </a:r>
            <a:r>
              <a:rPr lang="ru-RU" dirty="0" err="1"/>
              <a:t>станеться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• </a:t>
            </a:r>
            <a:r>
              <a:rPr lang="ru-RU" u="sng" dirty="0" err="1" smtClean="0">
                <a:solidFill>
                  <a:schemeClr val="accent1"/>
                </a:solidFill>
              </a:rPr>
              <a:t>перерозподіл</a:t>
            </a:r>
            <a:r>
              <a:rPr lang="ru-RU" dirty="0" smtClean="0">
                <a:solidFill>
                  <a:schemeClr val="accent1"/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користується</a:t>
            </a:r>
            <a:r>
              <a:rPr lang="ru-RU" dirty="0"/>
              <a:t> </a:t>
            </a:r>
            <a:r>
              <a:rPr lang="ru-RU" dirty="0" err="1"/>
              <a:t>послугами</a:t>
            </a:r>
            <a:r>
              <a:rPr lang="ru-RU" dirty="0"/>
              <a:t> </a:t>
            </a:r>
            <a:r>
              <a:rPr lang="ru-RU" dirty="0" err="1"/>
              <a:t>страхової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то </a:t>
            </a:r>
            <a:r>
              <a:rPr lang="ru-RU" dirty="0" err="1" smtClean="0"/>
              <a:t>швидше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накопичуються</a:t>
            </a:r>
            <a:r>
              <a:rPr lang="ru-RU" dirty="0"/>
              <a:t> </a:t>
            </a:r>
            <a:r>
              <a:rPr lang="ru-RU" dirty="0" err="1"/>
              <a:t>гроші</a:t>
            </a:r>
            <a:r>
              <a:rPr lang="ru-RU" dirty="0"/>
              <a:t> для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постраждалим</a:t>
            </a:r>
            <a:r>
              <a:rPr lang="ru-RU" dirty="0"/>
              <a:t> за </a:t>
            </a:r>
            <a:r>
              <a:rPr lang="ru-RU" dirty="0" err="1" smtClean="0"/>
              <a:t>реальними</a:t>
            </a:r>
            <a:r>
              <a:rPr lang="ru-RU" dirty="0" smtClean="0"/>
              <a:t> </a:t>
            </a:r>
            <a:r>
              <a:rPr lang="ru-RU" dirty="0" err="1"/>
              <a:t>страховими</a:t>
            </a:r>
            <a:r>
              <a:rPr lang="ru-RU" dirty="0"/>
              <a:t> </a:t>
            </a:r>
            <a:r>
              <a:rPr lang="ru-RU" dirty="0" err="1"/>
              <a:t>випадками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5906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9409" y="396413"/>
            <a:ext cx="63809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1"/>
                </a:solidFill>
              </a:rPr>
              <a:t>На </a:t>
            </a:r>
            <a:r>
              <a:rPr lang="ru-RU" sz="2000" b="1" dirty="0" err="1">
                <a:solidFill>
                  <a:schemeClr val="accent1"/>
                </a:solidFill>
              </a:rPr>
              <a:t>що</a:t>
            </a:r>
            <a:r>
              <a:rPr lang="ru-RU" sz="2000" b="1" dirty="0">
                <a:solidFill>
                  <a:schemeClr val="accent1"/>
                </a:solidFill>
              </a:rPr>
              <a:t> </a:t>
            </a:r>
            <a:r>
              <a:rPr lang="ru-RU" sz="2000" b="1" dirty="0" err="1">
                <a:solidFill>
                  <a:schemeClr val="accent1"/>
                </a:solidFill>
              </a:rPr>
              <a:t>саме</a:t>
            </a:r>
            <a:r>
              <a:rPr lang="ru-RU" sz="2000" b="1" dirty="0">
                <a:solidFill>
                  <a:schemeClr val="accent1"/>
                </a:solidFill>
              </a:rPr>
              <a:t> </a:t>
            </a:r>
            <a:r>
              <a:rPr lang="ru-RU" sz="2000" b="1" dirty="0" err="1">
                <a:solidFill>
                  <a:schemeClr val="accent1"/>
                </a:solidFill>
              </a:rPr>
              <a:t>потрібно</a:t>
            </a:r>
            <a:r>
              <a:rPr lang="ru-RU" sz="2000" b="1" dirty="0">
                <a:solidFill>
                  <a:schemeClr val="accent1"/>
                </a:solidFill>
              </a:rPr>
              <a:t> </a:t>
            </a:r>
            <a:r>
              <a:rPr lang="ru-RU" sz="2000" b="1" dirty="0" err="1">
                <a:solidFill>
                  <a:schemeClr val="accent1"/>
                </a:solidFill>
              </a:rPr>
              <a:t>звернути</a:t>
            </a:r>
            <a:r>
              <a:rPr lang="ru-RU" sz="2000" b="1" dirty="0">
                <a:solidFill>
                  <a:schemeClr val="accent1"/>
                </a:solidFill>
              </a:rPr>
              <a:t> </a:t>
            </a:r>
            <a:r>
              <a:rPr lang="ru-RU" sz="2000" b="1" dirty="0" err="1">
                <a:solidFill>
                  <a:schemeClr val="accent1"/>
                </a:solidFill>
              </a:rPr>
              <a:t>увагу</a:t>
            </a:r>
            <a:r>
              <a:rPr lang="ru-RU" sz="2000" b="1" dirty="0">
                <a:solidFill>
                  <a:schemeClr val="accent1"/>
                </a:solidFill>
              </a:rPr>
              <a:t>, </a:t>
            </a:r>
            <a:r>
              <a:rPr lang="ru-RU" sz="2000" b="1" dirty="0" err="1">
                <a:solidFill>
                  <a:schemeClr val="accent1"/>
                </a:solidFill>
              </a:rPr>
              <a:t>щоб</a:t>
            </a:r>
            <a:r>
              <a:rPr lang="ru-RU" sz="2000" b="1" dirty="0">
                <a:solidFill>
                  <a:schemeClr val="accent1"/>
                </a:solidFill>
              </a:rPr>
              <a:t> </a:t>
            </a:r>
            <a:r>
              <a:rPr lang="ru-RU" sz="2000" b="1" dirty="0" err="1">
                <a:solidFill>
                  <a:schemeClr val="accent1"/>
                </a:solidFill>
              </a:rPr>
              <a:t>оцінити</a:t>
            </a:r>
            <a:r>
              <a:rPr lang="ru-RU" sz="2000" b="1" dirty="0">
                <a:solidFill>
                  <a:schemeClr val="accent1"/>
                </a:solidFill>
              </a:rPr>
              <a:t> </a:t>
            </a:r>
            <a:r>
              <a:rPr lang="ru-RU" sz="2000" b="1" dirty="0" err="1">
                <a:solidFill>
                  <a:schemeClr val="accent1"/>
                </a:solidFill>
              </a:rPr>
              <a:t>надійність</a:t>
            </a:r>
            <a:r>
              <a:rPr lang="ru-RU" sz="2000" b="1" dirty="0">
                <a:solidFill>
                  <a:schemeClr val="accent1"/>
                </a:solidFill>
              </a:rPr>
              <a:t> </a:t>
            </a:r>
            <a:r>
              <a:rPr lang="ru-RU" sz="2000" b="1" dirty="0" err="1">
                <a:solidFill>
                  <a:schemeClr val="accent1"/>
                </a:solidFill>
              </a:rPr>
              <a:t>страхової</a:t>
            </a:r>
            <a:r>
              <a:rPr lang="ru-RU" sz="2000" b="1" dirty="0">
                <a:solidFill>
                  <a:schemeClr val="accent1"/>
                </a:solidFill>
              </a:rPr>
              <a:t> </a:t>
            </a:r>
            <a:r>
              <a:rPr lang="ru-RU" sz="2000" b="1" dirty="0" err="1">
                <a:solidFill>
                  <a:schemeClr val="accent1"/>
                </a:solidFill>
              </a:rPr>
              <a:t>компанії</a:t>
            </a:r>
            <a:r>
              <a:rPr lang="ru-RU" sz="2000" b="1" dirty="0">
                <a:solidFill>
                  <a:schemeClr val="accent1"/>
                </a:solidFill>
              </a:rPr>
              <a:t>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36373" y="1348800"/>
            <a:ext cx="783534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• </a:t>
            </a:r>
            <a:r>
              <a:rPr lang="ru-RU" sz="1600" dirty="0" err="1" smtClean="0">
                <a:solidFill>
                  <a:schemeClr val="accent1"/>
                </a:solidFill>
              </a:rPr>
              <a:t>ліцензія</a:t>
            </a:r>
            <a:r>
              <a:rPr lang="ru-RU" sz="1600" dirty="0"/>
              <a:t>: на веб-</a:t>
            </a:r>
            <a:r>
              <a:rPr lang="ru-RU" sz="1600" dirty="0" err="1"/>
              <a:t>сайті</a:t>
            </a:r>
            <a:r>
              <a:rPr lang="ru-RU" sz="1600" dirty="0"/>
              <a:t> </a:t>
            </a:r>
            <a:r>
              <a:rPr lang="ru-RU" sz="1600" dirty="0" err="1"/>
              <a:t>Нацкомфінпослуг</a:t>
            </a:r>
            <a:r>
              <a:rPr lang="ru-RU" sz="1600" dirty="0"/>
              <a:t> </a:t>
            </a:r>
            <a:r>
              <a:rPr lang="ru-RU" sz="1600" dirty="0" err="1"/>
              <a:t>варто</a:t>
            </a:r>
            <a:r>
              <a:rPr lang="ru-RU" sz="1600" dirty="0"/>
              <a:t> </a:t>
            </a:r>
            <a:r>
              <a:rPr lang="ru-RU" sz="1600" dirty="0" err="1"/>
              <a:t>перевірити</a:t>
            </a:r>
            <a:r>
              <a:rPr lang="ru-RU" sz="1600" dirty="0"/>
              <a:t>, </a:t>
            </a:r>
            <a:r>
              <a:rPr lang="ru-RU" sz="1600" dirty="0" err="1"/>
              <a:t>чи</a:t>
            </a:r>
            <a:r>
              <a:rPr lang="ru-RU" sz="1600" dirty="0"/>
              <a:t> </a:t>
            </a:r>
            <a:r>
              <a:rPr lang="ru-RU" sz="1600" dirty="0" err="1"/>
              <a:t>має</a:t>
            </a:r>
            <a:r>
              <a:rPr lang="ru-RU" sz="1600" dirty="0"/>
              <a:t> </a:t>
            </a:r>
            <a:r>
              <a:rPr lang="ru-RU" sz="1600" dirty="0" err="1"/>
              <a:t>страхова</a:t>
            </a:r>
            <a:r>
              <a:rPr lang="ru-RU" sz="1600" dirty="0"/>
              <a:t> </a:t>
            </a:r>
            <a:r>
              <a:rPr lang="ru-RU" sz="1600" dirty="0" err="1" smtClean="0"/>
              <a:t>компанія</a:t>
            </a:r>
            <a:r>
              <a:rPr lang="ru-RU" sz="1600" dirty="0" smtClean="0"/>
              <a:t> </a:t>
            </a:r>
            <a:r>
              <a:rPr lang="ru-RU" sz="1600" dirty="0" err="1"/>
              <a:t>ліцензію</a:t>
            </a:r>
            <a:r>
              <a:rPr lang="ru-RU" sz="1600" dirty="0"/>
              <a:t> та на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саме</a:t>
            </a:r>
            <a:r>
              <a:rPr lang="ru-RU" sz="1600" dirty="0"/>
              <a:t> </a:t>
            </a:r>
            <a:r>
              <a:rPr lang="ru-RU" sz="1600" dirty="0" err="1"/>
              <a:t>види</a:t>
            </a:r>
            <a:r>
              <a:rPr lang="ru-RU" sz="1600" dirty="0"/>
              <a:t> </a:t>
            </a:r>
            <a:r>
              <a:rPr lang="ru-RU" sz="1600" dirty="0" err="1"/>
              <a:t>страхових</a:t>
            </a:r>
            <a:r>
              <a:rPr lang="ru-RU" sz="1600" dirty="0"/>
              <a:t> </a:t>
            </a:r>
            <a:r>
              <a:rPr lang="ru-RU" sz="1600" dirty="0" err="1"/>
              <a:t>послуг</a:t>
            </a:r>
            <a:r>
              <a:rPr lang="ru-RU" sz="1600" dirty="0"/>
              <a:t> (</a:t>
            </a:r>
            <a:r>
              <a:rPr lang="ru-RU" sz="1600" dirty="0" err="1"/>
              <a:t>наприклад</a:t>
            </a:r>
            <a:r>
              <a:rPr lang="ru-RU" sz="1600" dirty="0"/>
              <a:t>, </a:t>
            </a:r>
            <a:r>
              <a:rPr lang="ru-RU" sz="1600" dirty="0" err="1"/>
              <a:t>чи</a:t>
            </a:r>
            <a:r>
              <a:rPr lang="ru-RU" sz="1600" dirty="0"/>
              <a:t> </a:t>
            </a:r>
            <a:r>
              <a:rPr lang="ru-RU" sz="1600" dirty="0" err="1"/>
              <a:t>може</a:t>
            </a:r>
            <a:r>
              <a:rPr lang="ru-RU" sz="1600" dirty="0"/>
              <a:t> </a:t>
            </a:r>
            <a:r>
              <a:rPr lang="ru-RU" sz="1600" dirty="0" smtClean="0"/>
              <a:t>вона </a:t>
            </a:r>
            <a:r>
              <a:rPr lang="ru-RU" sz="1600" dirty="0" err="1"/>
              <a:t>здійснювати</a:t>
            </a:r>
            <a:r>
              <a:rPr lang="ru-RU" sz="1600" dirty="0"/>
              <a:t> </a:t>
            </a:r>
            <a:r>
              <a:rPr lang="ru-RU" sz="1600" dirty="0" err="1"/>
              <a:t>медичне</a:t>
            </a:r>
            <a:r>
              <a:rPr lang="ru-RU" sz="1600" dirty="0"/>
              <a:t> </a:t>
            </a:r>
            <a:r>
              <a:rPr lang="ru-RU" sz="1600" dirty="0" err="1"/>
              <a:t>страхування</a:t>
            </a:r>
            <a:r>
              <a:rPr lang="ru-RU" sz="1600" dirty="0"/>
              <a:t>);</a:t>
            </a:r>
          </a:p>
          <a:p>
            <a:pPr algn="just"/>
            <a:r>
              <a:rPr lang="ru-RU" sz="1600" dirty="0"/>
              <a:t>•  </a:t>
            </a:r>
            <a:r>
              <a:rPr lang="ru-RU" sz="1600" dirty="0">
                <a:solidFill>
                  <a:schemeClr val="accent1"/>
                </a:solidFill>
              </a:rPr>
              <a:t>актуальна </a:t>
            </a:r>
            <a:r>
              <a:rPr lang="ru-RU" sz="1600" dirty="0" err="1">
                <a:solidFill>
                  <a:schemeClr val="accent1"/>
                </a:solidFill>
              </a:rPr>
              <a:t>інформація</a:t>
            </a:r>
            <a:r>
              <a:rPr lang="ru-RU" sz="1600" dirty="0">
                <a:solidFill>
                  <a:schemeClr val="accent1"/>
                </a:solidFill>
              </a:rPr>
              <a:t> про </a:t>
            </a:r>
            <a:r>
              <a:rPr lang="ru-RU" sz="1600" dirty="0" err="1">
                <a:solidFill>
                  <a:schemeClr val="accent1"/>
                </a:solidFill>
              </a:rPr>
              <a:t>діяльність</a:t>
            </a:r>
            <a:r>
              <a:rPr lang="ru-RU" sz="1600" dirty="0"/>
              <a:t>: </a:t>
            </a:r>
            <a:r>
              <a:rPr lang="ru-RU" sz="1600" dirty="0" err="1"/>
              <a:t>власний</a:t>
            </a:r>
            <a:r>
              <a:rPr lang="ru-RU" sz="1600" dirty="0"/>
              <a:t> веб-сайт страховика </a:t>
            </a:r>
            <a:r>
              <a:rPr lang="ru-RU" sz="1600" dirty="0" err="1"/>
              <a:t>має</a:t>
            </a:r>
            <a:r>
              <a:rPr lang="ru-RU" sz="1600" dirty="0"/>
              <a:t> </a:t>
            </a:r>
            <a:r>
              <a:rPr lang="ru-RU" sz="1600" dirty="0" err="1" smtClean="0"/>
              <a:t>підтримуватися</a:t>
            </a:r>
            <a:r>
              <a:rPr lang="ru-RU" sz="1600" dirty="0" smtClean="0"/>
              <a:t> </a:t>
            </a:r>
            <a:r>
              <a:rPr lang="ru-RU" sz="1600" dirty="0"/>
              <a:t>в актуальному </a:t>
            </a:r>
            <a:r>
              <a:rPr lang="ru-RU" sz="1600" dirty="0" err="1"/>
              <a:t>стані</a:t>
            </a:r>
            <a:r>
              <a:rPr lang="ru-RU" sz="1600" dirty="0"/>
              <a:t> та </a:t>
            </a:r>
            <a:r>
              <a:rPr lang="ru-RU" sz="1600" dirty="0" err="1"/>
              <a:t>містити</a:t>
            </a:r>
            <a:r>
              <a:rPr lang="ru-RU" sz="1600" dirty="0"/>
              <a:t> </a:t>
            </a:r>
            <a:r>
              <a:rPr lang="ru-RU" sz="1600" dirty="0" err="1"/>
              <a:t>вичерпну</a:t>
            </a:r>
            <a:r>
              <a:rPr lang="ru-RU" sz="1600" dirty="0"/>
              <a:t> </a:t>
            </a:r>
            <a:r>
              <a:rPr lang="ru-RU" sz="1600" dirty="0" err="1"/>
              <a:t>інформацію</a:t>
            </a:r>
            <a:r>
              <a:rPr lang="ru-RU" sz="1600" dirty="0"/>
              <a:t> про </a:t>
            </a:r>
            <a:r>
              <a:rPr lang="ru-RU" sz="1600" dirty="0" err="1" smtClean="0"/>
              <a:t>компанію</a:t>
            </a:r>
            <a:r>
              <a:rPr lang="ru-RU" sz="1600" dirty="0"/>
              <a:t>, </a:t>
            </a:r>
            <a:r>
              <a:rPr lang="ru-RU" sz="1600" dirty="0" err="1"/>
              <a:t>її</a:t>
            </a:r>
            <a:r>
              <a:rPr lang="ru-RU" sz="1600" dirty="0"/>
              <a:t> </a:t>
            </a:r>
            <a:r>
              <a:rPr lang="ru-RU" sz="1600" dirty="0" err="1"/>
              <a:t>власників</a:t>
            </a:r>
            <a:r>
              <a:rPr lang="ru-RU" sz="1600" dirty="0"/>
              <a:t>, </a:t>
            </a:r>
            <a:r>
              <a:rPr lang="ru-RU" sz="1600" dirty="0" err="1"/>
              <a:t>керівництво</a:t>
            </a:r>
            <a:r>
              <a:rPr lang="ru-RU" sz="1600" dirty="0"/>
              <a:t>. </a:t>
            </a:r>
            <a:r>
              <a:rPr lang="ru-RU" sz="1600" dirty="0" err="1"/>
              <a:t>Тривожним</a:t>
            </a:r>
            <a:r>
              <a:rPr lang="ru-RU" sz="1600" dirty="0"/>
              <a:t> сигналом є </a:t>
            </a:r>
            <a:r>
              <a:rPr lang="ru-RU" sz="1600" dirty="0" err="1"/>
              <a:t>відсутність</a:t>
            </a:r>
            <a:r>
              <a:rPr lang="ru-RU" sz="1600" dirty="0"/>
              <a:t> на </a:t>
            </a:r>
            <a:r>
              <a:rPr lang="ru-RU" sz="1600" dirty="0" smtClean="0"/>
              <a:t>веб-</a:t>
            </a:r>
            <a:r>
              <a:rPr lang="ru-RU" sz="1600" dirty="0" err="1" smtClean="0"/>
              <a:t>сайті</a:t>
            </a:r>
            <a:r>
              <a:rPr lang="ru-RU" sz="1600" dirty="0" smtClean="0"/>
              <a:t> </a:t>
            </a:r>
            <a:r>
              <a:rPr lang="ru-RU" sz="1600" dirty="0" err="1"/>
              <a:t>компанії</a:t>
            </a:r>
            <a:r>
              <a:rPr lang="ru-RU" sz="1600" dirty="0"/>
              <a:t> </a:t>
            </a:r>
            <a:r>
              <a:rPr lang="ru-RU" sz="1600" dirty="0" err="1"/>
              <a:t>фінансової</a:t>
            </a:r>
            <a:r>
              <a:rPr lang="ru-RU" sz="1600" dirty="0"/>
              <a:t> </a:t>
            </a:r>
            <a:r>
              <a:rPr lang="ru-RU" sz="1600" dirty="0" err="1"/>
              <a:t>звітності</a:t>
            </a:r>
            <a:r>
              <a:rPr lang="ru-RU" sz="1600" dirty="0"/>
              <a:t> за </a:t>
            </a:r>
            <a:r>
              <a:rPr lang="ru-RU" sz="1600" dirty="0" err="1"/>
              <a:t>декілька</a:t>
            </a:r>
            <a:r>
              <a:rPr lang="ru-RU" sz="1600" dirty="0"/>
              <a:t> </a:t>
            </a:r>
            <a:r>
              <a:rPr lang="ru-RU" sz="1600" dirty="0" err="1"/>
              <a:t>останніх</a:t>
            </a:r>
            <a:r>
              <a:rPr lang="ru-RU" sz="1600" dirty="0"/>
              <a:t> </a:t>
            </a:r>
            <a:r>
              <a:rPr lang="ru-RU" sz="1600" dirty="0" err="1"/>
              <a:t>кварталів</a:t>
            </a:r>
            <a:r>
              <a:rPr lang="ru-RU" sz="1600" dirty="0"/>
              <a:t>. </a:t>
            </a:r>
            <a:r>
              <a:rPr lang="ru-RU" sz="1600" dirty="0" err="1"/>
              <a:t>Окрім</a:t>
            </a:r>
            <a:r>
              <a:rPr lang="ru-RU" sz="1600" dirty="0"/>
              <a:t> </a:t>
            </a:r>
            <a:r>
              <a:rPr lang="ru-RU" sz="1600" dirty="0" smtClean="0"/>
              <a:t>того</a:t>
            </a:r>
            <a:r>
              <a:rPr lang="ru-RU" sz="1600" dirty="0"/>
              <a:t>, з веб-сайту </a:t>
            </a:r>
            <a:r>
              <a:rPr lang="ru-RU" sz="1600" dirty="0" err="1"/>
              <a:t>Нацкомфінпослуг</a:t>
            </a:r>
            <a:r>
              <a:rPr lang="ru-RU" sz="1600" dirty="0"/>
              <a:t> </a:t>
            </a:r>
            <a:r>
              <a:rPr lang="ru-RU" sz="1600" dirty="0" err="1"/>
              <a:t>можна</a:t>
            </a:r>
            <a:r>
              <a:rPr lang="ru-RU" sz="1600" dirty="0"/>
              <a:t> </a:t>
            </a:r>
            <a:r>
              <a:rPr lang="ru-RU" sz="1600" dirty="0" err="1"/>
              <a:t>дізнатися</a:t>
            </a:r>
            <a:r>
              <a:rPr lang="ru-RU" sz="1600" dirty="0"/>
              <a:t>, </a:t>
            </a:r>
            <a:r>
              <a:rPr lang="ru-RU" sz="1600" dirty="0" err="1"/>
              <a:t>наприклад</a:t>
            </a:r>
            <a:r>
              <a:rPr lang="ru-RU" sz="1600" dirty="0"/>
              <a:t>, </a:t>
            </a:r>
            <a:r>
              <a:rPr lang="ru-RU" sz="1600" dirty="0" err="1"/>
              <a:t>кількість</a:t>
            </a:r>
            <a:r>
              <a:rPr lang="ru-RU" sz="1600" dirty="0"/>
              <a:t> </a:t>
            </a:r>
            <a:r>
              <a:rPr lang="ru-RU" sz="1600" dirty="0" err="1" smtClean="0"/>
              <a:t>звернень</a:t>
            </a:r>
            <a:r>
              <a:rPr lang="ru-RU" sz="1600" dirty="0" smtClean="0"/>
              <a:t> </a:t>
            </a:r>
            <a:r>
              <a:rPr lang="ru-RU" sz="1600" dirty="0" err="1"/>
              <a:t>громадян</a:t>
            </a:r>
            <a:r>
              <a:rPr lang="ru-RU" sz="1600" dirty="0"/>
              <a:t> до регулятора </a:t>
            </a:r>
            <a:r>
              <a:rPr lang="ru-RU" sz="1600" dirty="0" err="1"/>
              <a:t>щодо</a:t>
            </a:r>
            <a:r>
              <a:rPr lang="ru-RU" sz="1600" dirty="0"/>
              <a:t> </a:t>
            </a:r>
            <a:r>
              <a:rPr lang="ru-RU" sz="1600" dirty="0" err="1"/>
              <a:t>невиплати</a:t>
            </a:r>
            <a:r>
              <a:rPr lang="ru-RU" sz="1600" dirty="0"/>
              <a:t> такою </a:t>
            </a:r>
            <a:r>
              <a:rPr lang="ru-RU" sz="1600" dirty="0" err="1"/>
              <a:t>компанією</a:t>
            </a:r>
            <a:r>
              <a:rPr lang="ru-RU" sz="1600" dirty="0"/>
              <a:t> страхового </a:t>
            </a:r>
            <a:r>
              <a:rPr lang="ru-RU" sz="1600" dirty="0" err="1" smtClean="0"/>
              <a:t>відшкодування</a:t>
            </a:r>
            <a:r>
              <a:rPr lang="ru-RU" sz="1600" dirty="0"/>
              <a:t>; </a:t>
            </a:r>
          </a:p>
          <a:p>
            <a:pPr algn="just"/>
            <a:r>
              <a:rPr lang="ru-RU" sz="1600" dirty="0"/>
              <a:t>•  </a:t>
            </a:r>
            <a:r>
              <a:rPr lang="ru-RU" sz="1600" dirty="0">
                <a:solidFill>
                  <a:schemeClr val="accent1"/>
                </a:solidFill>
              </a:rPr>
              <a:t>рейтинг Моторного (транспортного) страхового бюро </a:t>
            </a:r>
            <a:r>
              <a:rPr lang="ru-RU" sz="1600" dirty="0" err="1">
                <a:solidFill>
                  <a:schemeClr val="accent1"/>
                </a:solidFill>
              </a:rPr>
              <a:t>України</a:t>
            </a:r>
            <a:r>
              <a:rPr lang="ru-RU" sz="1600" dirty="0">
                <a:solidFill>
                  <a:schemeClr val="accent1"/>
                </a:solidFill>
              </a:rPr>
              <a:t> (МТСБУ): </a:t>
            </a:r>
            <a:r>
              <a:rPr lang="ru-RU" sz="1600" dirty="0" err="1" smtClean="0"/>
              <a:t>під</a:t>
            </a:r>
            <a:r>
              <a:rPr lang="ru-RU" sz="1600" dirty="0" smtClean="0"/>
              <a:t> </a:t>
            </a:r>
            <a:r>
              <a:rPr lang="ru-RU" sz="1600" dirty="0"/>
              <a:t>час </a:t>
            </a:r>
            <a:r>
              <a:rPr lang="ru-RU" sz="1600" dirty="0" err="1"/>
              <a:t>вибору</a:t>
            </a:r>
            <a:r>
              <a:rPr lang="ru-RU" sz="1600" dirty="0"/>
              <a:t> </a:t>
            </a:r>
            <a:r>
              <a:rPr lang="ru-RU" sz="1600" dirty="0" err="1"/>
              <a:t>страхової</a:t>
            </a:r>
            <a:r>
              <a:rPr lang="ru-RU" sz="1600" dirty="0"/>
              <a:t> </a:t>
            </a:r>
            <a:r>
              <a:rPr lang="ru-RU" sz="1600" dirty="0" err="1"/>
              <a:t>компанії</a:t>
            </a:r>
            <a:r>
              <a:rPr lang="ru-RU" sz="1600" dirty="0"/>
              <a:t> для </a:t>
            </a:r>
            <a:r>
              <a:rPr lang="ru-RU" sz="1600" dirty="0" err="1"/>
              <a:t>оформлення</a:t>
            </a:r>
            <a:r>
              <a:rPr lang="ru-RU" sz="1600" dirty="0"/>
              <a:t> </a:t>
            </a:r>
            <a:r>
              <a:rPr lang="ru-RU" sz="1600" dirty="0" err="1"/>
              <a:t>автоцивілки</a:t>
            </a:r>
            <a:r>
              <a:rPr lang="ru-RU" sz="1600" dirty="0"/>
              <a:t> (</a:t>
            </a:r>
            <a:r>
              <a:rPr lang="ru-RU" sz="1600" dirty="0" err="1"/>
              <a:t>страхування</a:t>
            </a:r>
            <a:r>
              <a:rPr lang="ru-RU" sz="1600" dirty="0"/>
              <a:t> </a:t>
            </a:r>
            <a:r>
              <a:rPr lang="ru-RU" sz="1600" dirty="0" err="1" smtClean="0"/>
              <a:t>цивільно-правової</a:t>
            </a:r>
            <a:r>
              <a:rPr lang="ru-RU" sz="1600" dirty="0" smtClean="0"/>
              <a:t> </a:t>
            </a:r>
            <a:r>
              <a:rPr lang="ru-RU" sz="1600" dirty="0" err="1"/>
              <a:t>відповідальності</a:t>
            </a:r>
            <a:r>
              <a:rPr lang="ru-RU" sz="1600" dirty="0"/>
              <a:t> </a:t>
            </a:r>
            <a:r>
              <a:rPr lang="ru-RU" sz="1600" dirty="0" err="1"/>
              <a:t>власників</a:t>
            </a:r>
            <a:r>
              <a:rPr lang="ru-RU" sz="1600" dirty="0"/>
              <a:t> </a:t>
            </a:r>
            <a:r>
              <a:rPr lang="ru-RU" sz="1600" dirty="0" err="1"/>
              <a:t>наземних</a:t>
            </a:r>
            <a:r>
              <a:rPr lang="ru-RU" sz="1600" dirty="0"/>
              <a:t> </a:t>
            </a:r>
            <a:r>
              <a:rPr lang="ru-RU" sz="1600" dirty="0" err="1"/>
              <a:t>транспортних</a:t>
            </a:r>
            <a:r>
              <a:rPr lang="ru-RU" sz="1600" dirty="0"/>
              <a:t> </a:t>
            </a:r>
            <a:r>
              <a:rPr lang="ru-RU" sz="1600" dirty="0" err="1"/>
              <a:t>засобів</a:t>
            </a:r>
            <a:r>
              <a:rPr lang="ru-RU" sz="1600" dirty="0"/>
              <a:t>) </a:t>
            </a:r>
            <a:r>
              <a:rPr lang="ru-RU" sz="1600" dirty="0" err="1" smtClean="0"/>
              <a:t>варто</a:t>
            </a:r>
            <a:r>
              <a:rPr lang="ru-RU" sz="1600" dirty="0" smtClean="0"/>
              <a:t> </a:t>
            </a:r>
            <a:r>
              <a:rPr lang="ru-RU" sz="1600" dirty="0" err="1"/>
              <a:t>дізнатися</a:t>
            </a:r>
            <a:r>
              <a:rPr lang="ru-RU" sz="1600" dirty="0"/>
              <a:t> на веб-</a:t>
            </a:r>
            <a:r>
              <a:rPr lang="ru-RU" sz="1600" dirty="0" err="1"/>
              <a:t>сайті</a:t>
            </a:r>
            <a:r>
              <a:rPr lang="ru-RU" sz="1600" dirty="0"/>
              <a:t> МТСБУ, </a:t>
            </a:r>
            <a:r>
              <a:rPr lang="ru-RU" sz="1600" dirty="0" err="1"/>
              <a:t>чи</a:t>
            </a:r>
            <a:r>
              <a:rPr lang="ru-RU" sz="1600" dirty="0"/>
              <a:t> є </a:t>
            </a:r>
            <a:r>
              <a:rPr lang="ru-RU" sz="1600" dirty="0" err="1"/>
              <a:t>страхова</a:t>
            </a:r>
            <a:r>
              <a:rPr lang="ru-RU" sz="1600" dirty="0"/>
              <a:t> </a:t>
            </a:r>
            <a:r>
              <a:rPr lang="ru-RU" sz="1600" dirty="0" err="1"/>
              <a:t>компанія</a:t>
            </a:r>
            <a:r>
              <a:rPr lang="ru-RU" sz="1600" dirty="0"/>
              <a:t> </a:t>
            </a:r>
            <a:r>
              <a:rPr lang="ru-RU" sz="1600" dirty="0" err="1"/>
              <a:t>його</a:t>
            </a:r>
            <a:r>
              <a:rPr lang="ru-RU" sz="1600" dirty="0"/>
              <a:t> членом і яке </a:t>
            </a:r>
            <a:r>
              <a:rPr lang="ru-RU" sz="1600" dirty="0" err="1" smtClean="0"/>
              <a:t>місце</a:t>
            </a:r>
            <a:r>
              <a:rPr lang="ru-RU" sz="1600" dirty="0" smtClean="0"/>
              <a:t> </a:t>
            </a:r>
            <a:r>
              <a:rPr lang="ru-RU" sz="1600" dirty="0"/>
              <a:t>в рейтингу </a:t>
            </a:r>
            <a:r>
              <a:rPr lang="ru-RU" sz="1600" dirty="0" err="1"/>
              <a:t>посідає</a:t>
            </a:r>
            <a:r>
              <a:rPr lang="ru-RU" sz="1600" dirty="0"/>
              <a:t>; </a:t>
            </a:r>
          </a:p>
          <a:p>
            <a:pPr algn="just"/>
            <a:r>
              <a:rPr lang="ru-RU" sz="1600" dirty="0"/>
              <a:t>•  </a:t>
            </a:r>
            <a:r>
              <a:rPr lang="ru-RU" sz="1600" dirty="0" err="1">
                <a:solidFill>
                  <a:schemeClr val="accent1"/>
                </a:solidFill>
              </a:rPr>
              <a:t>прибутковість</a:t>
            </a:r>
            <a:r>
              <a:rPr lang="ru-RU" sz="1600" dirty="0">
                <a:solidFill>
                  <a:schemeClr val="accent1"/>
                </a:solidFill>
              </a:rPr>
              <a:t> </a:t>
            </a:r>
            <a:r>
              <a:rPr lang="ru-RU" sz="1600" dirty="0" err="1">
                <a:solidFill>
                  <a:schemeClr val="accent1"/>
                </a:solidFill>
              </a:rPr>
              <a:t>діяльності</a:t>
            </a:r>
            <a:r>
              <a:rPr lang="ru-RU" sz="1600" dirty="0"/>
              <a:t>: з </a:t>
            </a:r>
            <a:r>
              <a:rPr lang="ru-RU" sz="1600" dirty="0" err="1"/>
              <a:t>фінансової</a:t>
            </a:r>
            <a:r>
              <a:rPr lang="ru-RU" sz="1600" dirty="0"/>
              <a:t> </a:t>
            </a:r>
            <a:r>
              <a:rPr lang="ru-RU" sz="1600" dirty="0" err="1"/>
              <a:t>звітності</a:t>
            </a:r>
            <a:r>
              <a:rPr lang="ru-RU" sz="1600" dirty="0"/>
              <a:t> </a:t>
            </a:r>
            <a:r>
              <a:rPr lang="ru-RU" sz="1600" dirty="0" err="1"/>
              <a:t>компанії</a:t>
            </a:r>
            <a:r>
              <a:rPr lang="ru-RU" sz="1600" dirty="0"/>
              <a:t> </a:t>
            </a:r>
            <a:r>
              <a:rPr lang="ru-RU" sz="1600" dirty="0" err="1"/>
              <a:t>можна</a:t>
            </a:r>
            <a:r>
              <a:rPr lang="ru-RU" sz="1600" dirty="0"/>
              <a:t> </a:t>
            </a:r>
            <a:r>
              <a:rPr lang="ru-RU" sz="1600" dirty="0" err="1"/>
              <a:t>дізнатися</a:t>
            </a:r>
            <a:r>
              <a:rPr lang="ru-RU" sz="1600" dirty="0"/>
              <a:t>, </a:t>
            </a:r>
            <a:r>
              <a:rPr lang="ru-RU" sz="1600" dirty="0" err="1"/>
              <a:t>чи</a:t>
            </a:r>
            <a:r>
              <a:rPr lang="ru-RU" sz="1600" dirty="0"/>
              <a:t> </a:t>
            </a:r>
            <a:r>
              <a:rPr lang="ru-RU" sz="1600" dirty="0" err="1" smtClean="0"/>
              <a:t>працює</a:t>
            </a:r>
            <a:r>
              <a:rPr lang="ru-RU" sz="1600" dirty="0" smtClean="0"/>
              <a:t> </a:t>
            </a:r>
            <a:r>
              <a:rPr lang="ru-RU" sz="1600" dirty="0"/>
              <a:t>вона </a:t>
            </a:r>
            <a:r>
              <a:rPr lang="ru-RU" sz="1600" dirty="0" err="1"/>
              <a:t>прибутково</a:t>
            </a:r>
            <a:r>
              <a:rPr lang="ru-RU" sz="1600" dirty="0"/>
              <a:t>, </a:t>
            </a:r>
            <a:r>
              <a:rPr lang="ru-RU" sz="1600" dirty="0" err="1"/>
              <a:t>тобто</a:t>
            </a:r>
            <a:r>
              <a:rPr lang="ru-RU" sz="1600" dirty="0"/>
              <a:t>, </a:t>
            </a:r>
            <a:r>
              <a:rPr lang="ru-RU" sz="1600" dirty="0" err="1"/>
              <a:t>чи</a:t>
            </a:r>
            <a:r>
              <a:rPr lang="ru-RU" sz="1600" dirty="0"/>
              <a:t> </a:t>
            </a:r>
            <a:r>
              <a:rPr lang="ru-RU" sz="1600" dirty="0" err="1"/>
              <a:t>її</a:t>
            </a:r>
            <a:r>
              <a:rPr lang="ru-RU" sz="1600" dirty="0"/>
              <a:t> доходи </a:t>
            </a:r>
            <a:r>
              <a:rPr lang="ru-RU" sz="1600" dirty="0" err="1"/>
              <a:t>більші</a:t>
            </a:r>
            <a:r>
              <a:rPr lang="ru-RU" sz="1600" dirty="0"/>
              <a:t> за </a:t>
            </a:r>
            <a:r>
              <a:rPr lang="ru-RU" sz="1600" dirty="0" err="1"/>
              <a:t>витрати</a:t>
            </a:r>
            <a:r>
              <a:rPr lang="ru-RU" sz="1600" dirty="0"/>
              <a:t>;</a:t>
            </a:r>
          </a:p>
          <a:p>
            <a:pPr algn="just"/>
            <a:r>
              <a:rPr lang="ru-RU" sz="1600" dirty="0"/>
              <a:t>•  </a:t>
            </a:r>
            <a:r>
              <a:rPr lang="ru-RU" sz="1600" dirty="0" err="1">
                <a:solidFill>
                  <a:schemeClr val="accent1"/>
                </a:solidFill>
              </a:rPr>
              <a:t>новини</a:t>
            </a:r>
            <a:r>
              <a:rPr lang="ru-RU" sz="1600" dirty="0">
                <a:solidFill>
                  <a:schemeClr val="accent1"/>
                </a:solidFill>
              </a:rPr>
              <a:t> про страховика та «</a:t>
            </a:r>
            <a:r>
              <a:rPr lang="ru-RU" sz="1600" dirty="0" err="1">
                <a:solidFill>
                  <a:schemeClr val="accent1"/>
                </a:solidFill>
              </a:rPr>
              <a:t>народний</a:t>
            </a:r>
            <a:r>
              <a:rPr lang="ru-RU" sz="1600" dirty="0">
                <a:solidFill>
                  <a:schemeClr val="accent1"/>
                </a:solidFill>
              </a:rPr>
              <a:t> рейтинг»: </a:t>
            </a:r>
            <a:r>
              <a:rPr lang="ru-RU" sz="1600" dirty="0" err="1"/>
              <a:t>якщо</a:t>
            </a:r>
            <a:r>
              <a:rPr lang="ru-RU" sz="1600" dirty="0"/>
              <a:t> в ЗМІ є </a:t>
            </a:r>
            <a:r>
              <a:rPr lang="ru-RU" sz="1600" dirty="0" err="1"/>
              <a:t>багато</a:t>
            </a:r>
            <a:r>
              <a:rPr lang="ru-RU" sz="1600" dirty="0"/>
              <a:t> новин </a:t>
            </a:r>
            <a:r>
              <a:rPr lang="ru-RU" sz="1600" dirty="0" smtClean="0"/>
              <a:t>про </a:t>
            </a:r>
            <a:r>
              <a:rPr lang="ru-RU" sz="1600" dirty="0" err="1"/>
              <a:t>претензії</a:t>
            </a:r>
            <a:r>
              <a:rPr lang="ru-RU" sz="1600" dirty="0"/>
              <a:t> до </a:t>
            </a:r>
            <a:r>
              <a:rPr lang="ru-RU" sz="1600" dirty="0" err="1"/>
              <a:t>компанії</a:t>
            </a:r>
            <a:r>
              <a:rPr lang="ru-RU" sz="1600" dirty="0"/>
              <a:t> з боку </a:t>
            </a:r>
            <a:r>
              <a:rPr lang="ru-RU" sz="1600" dirty="0" err="1"/>
              <a:t>державних</a:t>
            </a:r>
            <a:r>
              <a:rPr lang="ru-RU" sz="1600" dirty="0"/>
              <a:t> </a:t>
            </a:r>
            <a:r>
              <a:rPr lang="ru-RU" sz="1600" dirty="0" err="1"/>
              <a:t>органів</a:t>
            </a:r>
            <a:r>
              <a:rPr lang="ru-RU" sz="1600" dirty="0"/>
              <a:t> </a:t>
            </a:r>
            <a:r>
              <a:rPr lang="ru-RU" sz="1600" dirty="0" err="1"/>
              <a:t>чи</a:t>
            </a:r>
            <a:r>
              <a:rPr lang="ru-RU" sz="1600" dirty="0"/>
              <a:t> </a:t>
            </a:r>
            <a:r>
              <a:rPr lang="ru-RU" sz="1600" dirty="0" err="1"/>
              <a:t>інші</a:t>
            </a:r>
            <a:r>
              <a:rPr lang="ru-RU" sz="1600" dirty="0"/>
              <a:t> </a:t>
            </a:r>
            <a:r>
              <a:rPr lang="ru-RU" sz="1600" dirty="0" err="1"/>
              <a:t>негативні</a:t>
            </a:r>
            <a:r>
              <a:rPr lang="ru-RU" sz="1600" dirty="0"/>
              <a:t> </a:t>
            </a:r>
            <a:r>
              <a:rPr lang="ru-RU" sz="1600" dirty="0" err="1"/>
              <a:t>новини</a:t>
            </a:r>
            <a:r>
              <a:rPr lang="ru-RU" sz="1600" dirty="0"/>
              <a:t> – </a:t>
            </a:r>
            <a:r>
              <a:rPr lang="ru-RU" sz="1600" dirty="0" err="1" smtClean="0"/>
              <a:t>це</a:t>
            </a:r>
            <a:r>
              <a:rPr lang="ru-RU" sz="1600" dirty="0" smtClean="0"/>
              <a:t> </a:t>
            </a:r>
            <a:r>
              <a:rPr lang="ru-RU" sz="1600" dirty="0" err="1"/>
              <a:t>привід</a:t>
            </a:r>
            <a:r>
              <a:rPr lang="ru-RU" sz="1600" dirty="0"/>
              <a:t> </a:t>
            </a:r>
            <a:r>
              <a:rPr lang="ru-RU" sz="1600" dirty="0" err="1"/>
              <a:t>насторожитися</a:t>
            </a:r>
            <a:r>
              <a:rPr lang="ru-RU" sz="1600" dirty="0"/>
              <a:t>. </a:t>
            </a:r>
            <a:r>
              <a:rPr lang="ru-RU" sz="1600" dirty="0" err="1"/>
              <a:t>Іншим</a:t>
            </a:r>
            <a:r>
              <a:rPr lang="ru-RU" sz="1600" dirty="0"/>
              <a:t> приводом </a:t>
            </a:r>
            <a:r>
              <a:rPr lang="ru-RU" sz="1600" dirty="0" err="1"/>
              <a:t>насторожитися</a:t>
            </a:r>
            <a:r>
              <a:rPr lang="ru-RU" sz="1600" dirty="0"/>
              <a:t> є </a:t>
            </a:r>
            <a:r>
              <a:rPr lang="ru-RU" sz="1600" dirty="0" err="1"/>
              <a:t>значна</a:t>
            </a:r>
            <a:r>
              <a:rPr lang="ru-RU" sz="1600" dirty="0"/>
              <a:t> </a:t>
            </a:r>
            <a:r>
              <a:rPr lang="ru-RU" sz="1600" dirty="0" err="1"/>
              <a:t>кількість</a:t>
            </a:r>
            <a:r>
              <a:rPr lang="ru-RU" sz="1600" dirty="0"/>
              <a:t> </a:t>
            </a:r>
            <a:r>
              <a:rPr lang="ru-RU" sz="1600" dirty="0" err="1" smtClean="0"/>
              <a:t>негативних</a:t>
            </a:r>
            <a:r>
              <a:rPr lang="ru-RU" sz="1600" dirty="0" smtClean="0"/>
              <a:t> </a:t>
            </a:r>
            <a:r>
              <a:rPr lang="ru-RU" sz="1600" dirty="0" err="1"/>
              <a:t>відгуків</a:t>
            </a:r>
            <a:r>
              <a:rPr lang="ru-RU" sz="1600" dirty="0"/>
              <a:t> </a:t>
            </a:r>
            <a:r>
              <a:rPr lang="ru-RU" sz="1600" dirty="0" err="1"/>
              <a:t>клієнтів</a:t>
            </a:r>
            <a:r>
              <a:rPr lang="ru-RU" sz="1600" dirty="0"/>
              <a:t> страховика.</a:t>
            </a:r>
          </a:p>
        </p:txBody>
      </p:sp>
    </p:spTree>
    <p:extLst>
      <p:ext uri="{BB962C8B-B14F-4D97-AF65-F5344CB8AC3E}">
        <p14:creationId xmlns:p14="http://schemas.microsoft.com/office/powerpoint/2010/main" val="2634080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0382" y="665347"/>
            <a:ext cx="7136296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>
                <a:solidFill>
                  <a:schemeClr val="accent1"/>
                </a:solidFill>
              </a:rPr>
              <a:t>Страхувальник</a:t>
            </a:r>
            <a:r>
              <a:rPr lang="ru-RU" dirty="0" smtClean="0">
                <a:solidFill>
                  <a:schemeClr val="accent1"/>
                </a:solidFill>
              </a:rPr>
              <a:t> </a:t>
            </a:r>
            <a:r>
              <a:rPr lang="ru-RU" dirty="0" smtClean="0"/>
              <a:t>є </a:t>
            </a:r>
            <a:r>
              <a:rPr lang="ru-RU" dirty="0" err="1"/>
              <a:t>клієнтом</a:t>
            </a:r>
            <a:r>
              <a:rPr lang="ru-RU" dirty="0"/>
              <a:t> страховика,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уклав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та </a:t>
            </a:r>
            <a:r>
              <a:rPr lang="ru-RU" dirty="0" err="1"/>
              <a:t>сплатив</a:t>
            </a:r>
            <a:r>
              <a:rPr lang="ru-RU" dirty="0"/>
              <a:t> страховику </a:t>
            </a:r>
            <a:r>
              <a:rPr lang="ru-RU" dirty="0" err="1" smtClean="0"/>
              <a:t>обумовлену</a:t>
            </a:r>
            <a:r>
              <a:rPr lang="ru-RU" dirty="0" smtClean="0"/>
              <a:t> </a:t>
            </a:r>
            <a:r>
              <a:rPr lang="ru-RU" dirty="0" err="1"/>
              <a:t>винагороду</a:t>
            </a:r>
            <a:r>
              <a:rPr lang="ru-RU" dirty="0"/>
              <a:t>.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винагороду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 страховою </a:t>
            </a:r>
            <a:r>
              <a:rPr lang="ru-RU" dirty="0" err="1"/>
              <a:t>премією</a:t>
            </a:r>
            <a:r>
              <a:rPr lang="ru-RU" dirty="0"/>
              <a:t>, </a:t>
            </a:r>
            <a:r>
              <a:rPr lang="ru-RU" dirty="0" err="1" smtClean="0"/>
              <a:t>страховим</a:t>
            </a:r>
            <a:r>
              <a:rPr lang="ru-RU" dirty="0" smtClean="0"/>
              <a:t> </a:t>
            </a:r>
            <a:r>
              <a:rPr lang="ru-RU" dirty="0" err="1" smtClean="0"/>
              <a:t>платежем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/>
              <a:t>страховим</a:t>
            </a:r>
            <a:r>
              <a:rPr lang="ru-RU" dirty="0"/>
              <a:t> </a:t>
            </a:r>
            <a:r>
              <a:rPr lang="ru-RU" dirty="0" err="1"/>
              <a:t>внеском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49216" y="2435520"/>
            <a:ext cx="585746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chemeClr val="accent1"/>
                </a:solidFill>
              </a:rPr>
              <a:t>У </a:t>
            </a:r>
            <a:r>
              <a:rPr lang="ru-RU" b="1" i="1" dirty="0" err="1">
                <a:solidFill>
                  <a:schemeClr val="accent1"/>
                </a:solidFill>
              </a:rPr>
              <a:t>страхових</a:t>
            </a:r>
            <a:r>
              <a:rPr lang="ru-RU" b="1" i="1" dirty="0">
                <a:solidFill>
                  <a:schemeClr val="accent1"/>
                </a:solidFill>
              </a:rPr>
              <a:t> </a:t>
            </a:r>
            <a:r>
              <a:rPr lang="ru-RU" b="1" i="1" dirty="0" err="1">
                <a:solidFill>
                  <a:schemeClr val="accent1"/>
                </a:solidFill>
              </a:rPr>
              <a:t>відносинах</a:t>
            </a:r>
            <a:r>
              <a:rPr lang="ru-RU" b="1" i="1" dirty="0">
                <a:solidFill>
                  <a:schemeClr val="accent1"/>
                </a:solidFill>
              </a:rPr>
              <a:t> </a:t>
            </a:r>
            <a:r>
              <a:rPr lang="ru-RU" b="1" i="1" dirty="0" err="1">
                <a:solidFill>
                  <a:schemeClr val="accent1"/>
                </a:solidFill>
              </a:rPr>
              <a:t>можуть</a:t>
            </a:r>
            <a:r>
              <a:rPr lang="ru-RU" b="1" i="1" dirty="0">
                <a:solidFill>
                  <a:schemeClr val="accent1"/>
                </a:solidFill>
              </a:rPr>
              <a:t> </a:t>
            </a:r>
            <a:r>
              <a:rPr lang="ru-RU" b="1" i="1" dirty="0" err="1">
                <a:solidFill>
                  <a:schemeClr val="accent1"/>
                </a:solidFill>
              </a:rPr>
              <a:t>з’явитися</a:t>
            </a:r>
            <a:r>
              <a:rPr lang="ru-RU" b="1" i="1" dirty="0">
                <a:solidFill>
                  <a:schemeClr val="accent1"/>
                </a:solidFill>
              </a:rPr>
              <a:t> </a:t>
            </a:r>
            <a:r>
              <a:rPr lang="ru-RU" b="1" i="1" dirty="0" err="1">
                <a:solidFill>
                  <a:schemeClr val="accent1"/>
                </a:solidFill>
              </a:rPr>
              <a:t>додаткові</a:t>
            </a:r>
            <a:r>
              <a:rPr lang="ru-RU" b="1" i="1" dirty="0">
                <a:solidFill>
                  <a:schemeClr val="accent1"/>
                </a:solidFill>
              </a:rPr>
              <a:t> </a:t>
            </a:r>
            <a:r>
              <a:rPr lang="ru-RU" b="1" i="1" dirty="0" err="1">
                <a:solidFill>
                  <a:schemeClr val="accent1"/>
                </a:solidFill>
              </a:rPr>
              <a:t>учасники</a:t>
            </a:r>
            <a:r>
              <a:rPr lang="ru-RU" b="1" i="1" dirty="0">
                <a:solidFill>
                  <a:schemeClr val="accent1"/>
                </a:solidFill>
              </a:rPr>
              <a:t>: </a:t>
            </a:r>
          </a:p>
          <a:p>
            <a:pPr algn="just"/>
            <a:r>
              <a:rPr lang="ru-RU" dirty="0"/>
              <a:t>•  </a:t>
            </a:r>
            <a:r>
              <a:rPr lang="ru-RU" b="1" dirty="0"/>
              <a:t>застрахована особа </a:t>
            </a:r>
            <a:r>
              <a:rPr lang="ru-RU" dirty="0"/>
              <a:t>– </a:t>
            </a:r>
            <a:r>
              <a:rPr lang="ru-RU" dirty="0" err="1"/>
              <a:t>людина</a:t>
            </a:r>
            <a:r>
              <a:rPr lang="ru-RU" dirty="0"/>
              <a:t>,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здоров’я</a:t>
            </a:r>
            <a:r>
              <a:rPr lang="ru-RU" dirty="0"/>
              <a:t> та </a:t>
            </a:r>
            <a:r>
              <a:rPr lang="ru-RU" dirty="0" err="1"/>
              <a:t>працездатність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 smtClean="0"/>
              <a:t>страхуються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батьки </a:t>
            </a:r>
            <a:r>
              <a:rPr lang="ru-RU" dirty="0" err="1"/>
              <a:t>уклали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медичного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 smtClean="0"/>
              <a:t>дітей</a:t>
            </a:r>
            <a:r>
              <a:rPr lang="ru-RU" dirty="0"/>
              <a:t>, то батьки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страхувальниками</a:t>
            </a:r>
            <a:r>
              <a:rPr lang="ru-RU" dirty="0"/>
              <a:t>, а </a:t>
            </a:r>
            <a:r>
              <a:rPr lang="ru-RU" dirty="0" err="1"/>
              <a:t>діти</a:t>
            </a:r>
            <a:r>
              <a:rPr lang="ru-RU" dirty="0"/>
              <a:t> – </a:t>
            </a:r>
            <a:r>
              <a:rPr lang="ru-RU" dirty="0" err="1"/>
              <a:t>застрахованими</a:t>
            </a:r>
            <a:r>
              <a:rPr lang="ru-RU" dirty="0"/>
              <a:t> особами); </a:t>
            </a:r>
          </a:p>
          <a:p>
            <a:pPr algn="just"/>
            <a:r>
              <a:rPr lang="ru-RU" dirty="0" smtClean="0"/>
              <a:t>• </a:t>
            </a:r>
            <a:r>
              <a:rPr lang="ru-RU" b="1" dirty="0" err="1" smtClean="0"/>
              <a:t>вигодонабувач</a:t>
            </a:r>
            <a:r>
              <a:rPr lang="ru-RU" dirty="0" smtClean="0"/>
              <a:t> –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, яка не є </a:t>
            </a:r>
            <a:r>
              <a:rPr lang="ru-RU" dirty="0" err="1"/>
              <a:t>страхувальником</a:t>
            </a:r>
            <a:r>
              <a:rPr lang="ru-RU" dirty="0"/>
              <a:t>, але яка </a:t>
            </a:r>
            <a:r>
              <a:rPr lang="ru-RU" dirty="0" err="1" smtClean="0"/>
              <a:t>отримає</a:t>
            </a:r>
            <a:r>
              <a:rPr lang="ru-RU" dirty="0" smtClean="0"/>
              <a:t> </a:t>
            </a:r>
            <a:r>
              <a:rPr lang="ru-RU" dirty="0" err="1"/>
              <a:t>страхову</a:t>
            </a:r>
            <a:r>
              <a:rPr lang="ru-RU" dirty="0"/>
              <a:t> </a:t>
            </a:r>
            <a:r>
              <a:rPr lang="ru-RU" dirty="0" err="1"/>
              <a:t>виплату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страхового </a:t>
            </a:r>
            <a:r>
              <a:rPr lang="ru-RU" dirty="0" err="1"/>
              <a:t>випадку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smtClean="0"/>
              <a:t>у </a:t>
            </a:r>
            <a:r>
              <a:rPr lang="ru-RU" dirty="0" err="1"/>
              <a:t>договорі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когось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родичів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 smtClean="0"/>
              <a:t>отримає</a:t>
            </a:r>
            <a:r>
              <a:rPr lang="ru-RU" dirty="0" smtClean="0"/>
              <a:t> </a:t>
            </a:r>
            <a:r>
              <a:rPr lang="ru-RU" dirty="0" err="1"/>
              <a:t>страхову</a:t>
            </a:r>
            <a:r>
              <a:rPr lang="ru-RU" dirty="0"/>
              <a:t> </a:t>
            </a:r>
            <a:r>
              <a:rPr lang="ru-RU" dirty="0" err="1"/>
              <a:t>виплату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 smtClean="0"/>
              <a:t>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67" y="3011557"/>
            <a:ext cx="2482920" cy="248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953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84244" y="1052253"/>
            <a:ext cx="739471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err="1">
                <a:solidFill>
                  <a:schemeClr val="accent1"/>
                </a:solidFill>
              </a:rPr>
              <a:t>Досить</a:t>
            </a:r>
            <a:r>
              <a:rPr lang="ru-RU" i="1" dirty="0">
                <a:solidFill>
                  <a:schemeClr val="accent1"/>
                </a:solidFill>
              </a:rPr>
              <a:t> часто в </a:t>
            </a:r>
            <a:r>
              <a:rPr lang="ru-RU" i="1" dirty="0" err="1">
                <a:solidFill>
                  <a:schemeClr val="accent1"/>
                </a:solidFill>
              </a:rPr>
              <a:t>страхуванні</a:t>
            </a:r>
            <a:r>
              <a:rPr lang="ru-RU" i="1" dirty="0">
                <a:solidFill>
                  <a:schemeClr val="accent1"/>
                </a:solidFill>
              </a:rPr>
              <a:t> </a:t>
            </a:r>
            <a:r>
              <a:rPr lang="ru-RU" i="1" dirty="0" err="1">
                <a:solidFill>
                  <a:schemeClr val="accent1"/>
                </a:solidFill>
              </a:rPr>
              <a:t>можуть</a:t>
            </a:r>
            <a:r>
              <a:rPr lang="ru-RU" i="1" dirty="0">
                <a:solidFill>
                  <a:schemeClr val="accent1"/>
                </a:solidFill>
              </a:rPr>
              <a:t> </a:t>
            </a:r>
            <a:r>
              <a:rPr lang="ru-RU" i="1" dirty="0" err="1">
                <a:solidFill>
                  <a:schemeClr val="accent1"/>
                </a:solidFill>
              </a:rPr>
              <a:t>брати</a:t>
            </a:r>
            <a:r>
              <a:rPr lang="ru-RU" i="1" dirty="0">
                <a:solidFill>
                  <a:schemeClr val="accent1"/>
                </a:solidFill>
              </a:rPr>
              <a:t> участь </a:t>
            </a:r>
            <a:r>
              <a:rPr lang="ru-RU" i="1" dirty="0" err="1">
                <a:solidFill>
                  <a:schemeClr val="accent1"/>
                </a:solidFill>
              </a:rPr>
              <a:t>ще</a:t>
            </a:r>
            <a:r>
              <a:rPr lang="ru-RU" i="1" dirty="0">
                <a:solidFill>
                  <a:schemeClr val="accent1"/>
                </a:solidFill>
              </a:rPr>
              <a:t> </a:t>
            </a:r>
            <a:r>
              <a:rPr lang="ru-RU" i="1" dirty="0" err="1">
                <a:solidFill>
                  <a:schemeClr val="accent1"/>
                </a:solidFill>
              </a:rPr>
              <a:t>декілька</a:t>
            </a:r>
            <a:r>
              <a:rPr lang="ru-RU" i="1" dirty="0">
                <a:solidFill>
                  <a:schemeClr val="accent1"/>
                </a:solidFill>
              </a:rPr>
              <a:t> «</a:t>
            </a:r>
            <a:r>
              <a:rPr lang="ru-RU" i="1" dirty="0" err="1">
                <a:solidFill>
                  <a:schemeClr val="accent1"/>
                </a:solidFill>
              </a:rPr>
              <a:t>допоміжних</a:t>
            </a:r>
            <a:r>
              <a:rPr lang="ru-RU" i="1" dirty="0">
                <a:solidFill>
                  <a:schemeClr val="accent1"/>
                </a:solidFill>
              </a:rPr>
              <a:t>» </a:t>
            </a:r>
            <a:r>
              <a:rPr lang="ru-RU" i="1" dirty="0" err="1">
                <a:solidFill>
                  <a:schemeClr val="accent1"/>
                </a:solidFill>
              </a:rPr>
              <a:t>учасників</a:t>
            </a:r>
            <a:r>
              <a:rPr lang="ru-RU" i="1" dirty="0">
                <a:solidFill>
                  <a:schemeClr val="accent1"/>
                </a:solidFill>
              </a:rPr>
              <a:t>:</a:t>
            </a:r>
          </a:p>
          <a:p>
            <a:pPr algn="just"/>
            <a:r>
              <a:rPr lang="ru-RU" dirty="0"/>
              <a:t>- </a:t>
            </a:r>
            <a:r>
              <a:rPr lang="ru-RU" b="1" dirty="0" err="1">
                <a:solidFill>
                  <a:schemeClr val="accent1"/>
                </a:solidFill>
              </a:rPr>
              <a:t>страхові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агенти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/>
              <a:t>є </a:t>
            </a:r>
            <a:r>
              <a:rPr lang="ru-RU" dirty="0" err="1"/>
              <a:t>представниками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r>
              <a:rPr lang="ru-RU" dirty="0"/>
              <a:t> і </a:t>
            </a:r>
            <a:r>
              <a:rPr lang="ru-RU" dirty="0" err="1"/>
              <a:t>діють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 smtClean="0"/>
              <a:t>їхнього</a:t>
            </a:r>
            <a:r>
              <a:rPr lang="ru-RU" dirty="0" smtClean="0"/>
              <a:t> </a:t>
            </a:r>
            <a:r>
              <a:rPr lang="ru-RU" dirty="0" err="1"/>
              <a:t>імені</a:t>
            </a:r>
            <a:r>
              <a:rPr lang="ru-RU" dirty="0"/>
              <a:t>. </a:t>
            </a:r>
            <a:r>
              <a:rPr lang="ru-RU" dirty="0" err="1"/>
              <a:t>Клієнтом</a:t>
            </a:r>
            <a:r>
              <a:rPr lang="ru-RU" dirty="0"/>
              <a:t> страхового агента є сама </a:t>
            </a:r>
            <a:r>
              <a:rPr lang="ru-RU" dirty="0" err="1"/>
              <a:t>страхова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, і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доручення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.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страховий</a:t>
            </a:r>
            <a:r>
              <a:rPr lang="ru-RU" dirty="0"/>
              <a:t> агент </a:t>
            </a:r>
            <a:r>
              <a:rPr lang="ru-RU" dirty="0" err="1"/>
              <a:t>укладає</a:t>
            </a:r>
            <a:r>
              <a:rPr lang="ru-RU" dirty="0"/>
              <a:t> договори </a:t>
            </a:r>
            <a:r>
              <a:rPr lang="ru-RU" dirty="0" err="1"/>
              <a:t>страхування</a:t>
            </a:r>
            <a:r>
              <a:rPr lang="ru-RU" dirty="0"/>
              <a:t>, </a:t>
            </a:r>
            <a:r>
              <a:rPr lang="ru-RU" dirty="0" err="1"/>
              <a:t>одержує</a:t>
            </a:r>
            <a:r>
              <a:rPr lang="ru-RU" dirty="0"/>
              <a:t> </a:t>
            </a: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премії</a:t>
            </a:r>
            <a:r>
              <a:rPr lang="ru-RU" dirty="0"/>
              <a:t>,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виплатою</a:t>
            </a:r>
            <a:r>
              <a:rPr lang="ru-RU" dirty="0"/>
              <a:t> страхового </a:t>
            </a:r>
            <a:r>
              <a:rPr lang="ru-RU" dirty="0" err="1"/>
              <a:t>відшкодування</a:t>
            </a:r>
            <a:r>
              <a:rPr lang="ru-RU" dirty="0"/>
              <a:t> (</a:t>
            </a:r>
            <a:r>
              <a:rPr lang="ru-RU" dirty="0" err="1"/>
              <a:t>страхової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 smtClean="0"/>
              <a:t>);</a:t>
            </a:r>
          </a:p>
          <a:p>
            <a:pPr algn="just"/>
            <a:r>
              <a:rPr lang="ru-RU" dirty="0"/>
              <a:t>- </a:t>
            </a:r>
            <a:r>
              <a:rPr lang="ru-RU" b="1" dirty="0" err="1" smtClean="0">
                <a:solidFill>
                  <a:schemeClr val="accent1"/>
                </a:solidFill>
              </a:rPr>
              <a:t>страховий</a:t>
            </a:r>
            <a:r>
              <a:rPr lang="ru-RU" b="1" dirty="0" smtClean="0">
                <a:solidFill>
                  <a:schemeClr val="accent1"/>
                </a:solidFill>
              </a:rPr>
              <a:t> брокер </a:t>
            </a:r>
            <a:r>
              <a:rPr lang="ru-RU" dirty="0" err="1" smtClean="0"/>
              <a:t>діє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 smtClean="0"/>
              <a:t>інтересах</a:t>
            </a:r>
            <a:r>
              <a:rPr lang="ru-RU" dirty="0" smtClean="0"/>
              <a:t> </a:t>
            </a:r>
            <a:r>
              <a:rPr lang="ru-RU" dirty="0" err="1"/>
              <a:t>потенційного</a:t>
            </a:r>
            <a:r>
              <a:rPr lang="ru-RU" dirty="0"/>
              <a:t> </a:t>
            </a:r>
            <a:r>
              <a:rPr lang="ru-RU" dirty="0" err="1"/>
              <a:t>страхувальника</a:t>
            </a:r>
            <a:r>
              <a:rPr lang="ru-RU" dirty="0"/>
              <a:t>, а не </a:t>
            </a:r>
            <a:r>
              <a:rPr lang="ru-RU" dirty="0" err="1"/>
              <a:t>страхової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.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/>
              <a:t>клієнтом</a:t>
            </a:r>
            <a:r>
              <a:rPr lang="ru-RU" dirty="0"/>
              <a:t> страхового брокера є особа, яка </a:t>
            </a:r>
            <a:r>
              <a:rPr lang="ru-RU" dirty="0" err="1"/>
              <a:t>бажає</a:t>
            </a:r>
            <a:r>
              <a:rPr lang="ru-RU" dirty="0"/>
              <a:t> </a:t>
            </a:r>
            <a:r>
              <a:rPr lang="ru-RU" dirty="0" err="1"/>
              <a:t>скористатися</a:t>
            </a:r>
            <a:r>
              <a:rPr lang="ru-RU" dirty="0"/>
              <a:t> </a:t>
            </a:r>
            <a:r>
              <a:rPr lang="ru-RU" dirty="0" smtClean="0"/>
              <a:t>страховою </a:t>
            </a:r>
            <a:r>
              <a:rPr lang="ru-RU" dirty="0" err="1"/>
              <a:t>послугою</a:t>
            </a:r>
            <a:r>
              <a:rPr lang="ru-RU" dirty="0"/>
              <a:t>. </a:t>
            </a:r>
            <a:r>
              <a:rPr lang="ru-RU" dirty="0" err="1"/>
              <a:t>Підшукуючи</a:t>
            </a:r>
            <a:r>
              <a:rPr lang="ru-RU" dirty="0"/>
              <a:t> </a:t>
            </a:r>
            <a:r>
              <a:rPr lang="ru-RU" dirty="0" err="1"/>
              <a:t>кращі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для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, </a:t>
            </a:r>
            <a:r>
              <a:rPr lang="ru-RU" dirty="0" smtClean="0"/>
              <a:t>брокер </a:t>
            </a:r>
            <a:r>
              <a:rPr lang="ru-RU" dirty="0" err="1"/>
              <a:t>може</a:t>
            </a:r>
            <a:r>
              <a:rPr lang="ru-RU" dirty="0"/>
              <a:t> вести </a:t>
            </a:r>
            <a:r>
              <a:rPr lang="ru-RU" dirty="0" err="1"/>
              <a:t>справи</a:t>
            </a:r>
            <a:r>
              <a:rPr lang="ru-RU" dirty="0"/>
              <a:t> </a:t>
            </a:r>
            <a:r>
              <a:rPr lang="ru-RU" dirty="0" err="1"/>
              <a:t>відразу</a:t>
            </a:r>
            <a:r>
              <a:rPr lang="ru-RU" dirty="0"/>
              <a:t> з </a:t>
            </a:r>
            <a:r>
              <a:rPr lang="ru-RU" dirty="0" err="1"/>
              <a:t>декількома</a:t>
            </a:r>
            <a:r>
              <a:rPr lang="ru-RU" dirty="0"/>
              <a:t> </a:t>
            </a:r>
            <a:r>
              <a:rPr lang="ru-RU" dirty="0" err="1"/>
              <a:t>страховими</a:t>
            </a:r>
            <a:r>
              <a:rPr lang="ru-RU" dirty="0"/>
              <a:t> </a:t>
            </a:r>
            <a:r>
              <a:rPr lang="ru-RU" dirty="0" err="1" smtClean="0"/>
              <a:t>компаніями</a:t>
            </a:r>
            <a:r>
              <a:rPr lang="ru-RU" dirty="0" smtClean="0"/>
              <a:t>;</a:t>
            </a:r>
          </a:p>
          <a:p>
            <a:pPr algn="just"/>
            <a:r>
              <a:rPr lang="ru-RU" dirty="0"/>
              <a:t>- </a:t>
            </a:r>
            <a:r>
              <a:rPr lang="ru-RU" b="1" dirty="0" err="1" smtClean="0">
                <a:solidFill>
                  <a:schemeClr val="accent1"/>
                </a:solidFill>
              </a:rPr>
              <a:t>асистенські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компанії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dirty="0" smtClean="0"/>
              <a:t>(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/>
              <a:t>англ. </a:t>
            </a:r>
            <a:r>
              <a:rPr lang="en-US" dirty="0" smtClean="0"/>
              <a:t>assistance</a:t>
            </a:r>
            <a:r>
              <a:rPr lang="uk-UA" dirty="0" smtClean="0"/>
              <a:t> </a:t>
            </a:r>
            <a:r>
              <a:rPr lang="en-US" dirty="0" smtClean="0"/>
              <a:t>– </a:t>
            </a:r>
            <a:r>
              <a:rPr lang="ru-RU" dirty="0" err="1"/>
              <a:t>допомога</a:t>
            </a:r>
            <a:r>
              <a:rPr lang="ru-RU" dirty="0"/>
              <a:t>).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/>
              <a:t>сприяють</a:t>
            </a:r>
            <a:r>
              <a:rPr lang="ru-RU" dirty="0"/>
              <a:t> </a:t>
            </a:r>
            <a:r>
              <a:rPr lang="ru-RU" dirty="0" err="1"/>
              <a:t>вирішенню</a:t>
            </a:r>
            <a:r>
              <a:rPr lang="ru-RU" dirty="0"/>
              <a:t> (</a:t>
            </a:r>
            <a:r>
              <a:rPr lang="ru-RU" dirty="0" err="1"/>
              <a:t>врегулюванню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розслідуванню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. </a:t>
            </a:r>
            <a:r>
              <a:rPr lang="ru-RU" dirty="0" err="1" smtClean="0"/>
              <a:t>Наприклад</a:t>
            </a:r>
            <a:r>
              <a:rPr lang="ru-RU" dirty="0"/>
              <a:t>, у </a:t>
            </a:r>
            <a:r>
              <a:rPr lang="ru-RU" dirty="0" err="1"/>
              <a:t>медичному</a:t>
            </a:r>
            <a:r>
              <a:rPr lang="ru-RU" dirty="0"/>
              <a:t> </a:t>
            </a:r>
            <a:r>
              <a:rPr lang="ru-RU" dirty="0" err="1"/>
              <a:t>страхуванні</a:t>
            </a:r>
            <a:r>
              <a:rPr lang="ru-RU" dirty="0"/>
              <a:t> вони </a:t>
            </a:r>
            <a:r>
              <a:rPr lang="ru-RU" dirty="0" err="1"/>
              <a:t>записують</a:t>
            </a:r>
            <a:r>
              <a:rPr lang="ru-RU" dirty="0"/>
              <a:t> до </a:t>
            </a:r>
            <a:r>
              <a:rPr lang="ru-RU" dirty="0" err="1"/>
              <a:t>лікаря</a:t>
            </a:r>
            <a:r>
              <a:rPr lang="ru-RU" dirty="0"/>
              <a:t>, в </a:t>
            </a:r>
            <a:r>
              <a:rPr lang="ru-RU" dirty="0" err="1"/>
              <a:t>автострахуванні</a:t>
            </a:r>
            <a:r>
              <a:rPr lang="ru-RU" dirty="0"/>
              <a:t> – </a:t>
            </a:r>
            <a:r>
              <a:rPr lang="ru-RU" dirty="0" err="1" smtClean="0"/>
              <a:t>направляють</a:t>
            </a:r>
            <a:r>
              <a:rPr lang="ru-RU" dirty="0" smtClean="0"/>
              <a:t> </a:t>
            </a:r>
            <a:r>
              <a:rPr lang="ru-RU" dirty="0" err="1"/>
              <a:t>аварійного</a:t>
            </a:r>
            <a:r>
              <a:rPr lang="ru-RU" dirty="0"/>
              <a:t> </a:t>
            </a:r>
            <a:r>
              <a:rPr lang="ru-RU" dirty="0" err="1"/>
              <a:t>комісара</a:t>
            </a:r>
            <a:r>
              <a:rPr lang="ru-RU" dirty="0"/>
              <a:t> на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аварії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66864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68156" y="130073"/>
            <a:ext cx="44807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err="1" smtClean="0"/>
              <a:t>Форми</a:t>
            </a:r>
            <a:r>
              <a:rPr lang="ru-RU" sz="3200" b="1" dirty="0" smtClean="0"/>
              <a:t> </a:t>
            </a:r>
            <a:r>
              <a:rPr lang="ru-RU" sz="3200" b="1" dirty="0" err="1"/>
              <a:t>страхування</a:t>
            </a:r>
            <a:r>
              <a:rPr lang="ru-RU" sz="3200" b="1" dirty="0"/>
              <a:t>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11426" y="714848"/>
            <a:ext cx="3982278" cy="39703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/>
              <a:t>Добровільне</a:t>
            </a:r>
            <a:r>
              <a:rPr lang="ru-RU" sz="2000" b="1" dirty="0"/>
              <a:t> </a:t>
            </a:r>
            <a:r>
              <a:rPr lang="ru-RU" sz="2000" b="1" dirty="0" err="1" smtClean="0"/>
              <a:t>страхування</a:t>
            </a:r>
            <a:r>
              <a:rPr lang="ru-RU" sz="2000" b="1" dirty="0"/>
              <a:t> </a:t>
            </a:r>
            <a:r>
              <a:rPr lang="ru-RU" dirty="0" err="1" smtClean="0"/>
              <a:t>спрямоване</a:t>
            </a:r>
            <a:r>
              <a:rPr lang="ru-RU" dirty="0" smtClean="0"/>
              <a:t> </a:t>
            </a:r>
            <a:r>
              <a:rPr lang="ru-RU" dirty="0" err="1"/>
              <a:t>захистити</a:t>
            </a:r>
            <a:r>
              <a:rPr lang="ru-RU" dirty="0"/>
              <a:t> самого </a:t>
            </a:r>
            <a:r>
              <a:rPr lang="ru-RU" dirty="0" err="1" smtClean="0"/>
              <a:t>страхувальника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несприятливих</a:t>
            </a:r>
            <a:r>
              <a:rPr lang="ru-RU" dirty="0" smtClean="0"/>
              <a:t> </a:t>
            </a:r>
            <a:r>
              <a:rPr lang="ru-RU" dirty="0" err="1"/>
              <a:t>наслідків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.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 smtClean="0"/>
              <a:t>договорі</a:t>
            </a:r>
            <a:r>
              <a:rPr lang="ru-RU" dirty="0" smtClean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страхувальником</a:t>
            </a:r>
            <a:r>
              <a:rPr lang="ru-RU" dirty="0"/>
              <a:t> і страховою </a:t>
            </a:r>
            <a:r>
              <a:rPr lang="ru-RU" dirty="0" err="1" smtClean="0"/>
              <a:t>компанією</a:t>
            </a:r>
            <a:r>
              <a:rPr lang="ru-RU" dirty="0" smtClean="0"/>
              <a:t>: </a:t>
            </a:r>
            <a:endParaRPr lang="ru-RU" dirty="0"/>
          </a:p>
          <a:p>
            <a:pPr algn="ctr"/>
            <a:r>
              <a:rPr lang="ru-RU" i="1" dirty="0"/>
              <a:t>•  </a:t>
            </a:r>
            <a:r>
              <a:rPr lang="ru-RU" i="1" dirty="0" err="1"/>
              <a:t>страхування</a:t>
            </a:r>
            <a:r>
              <a:rPr lang="ru-RU" i="1" dirty="0"/>
              <a:t> </a:t>
            </a:r>
            <a:r>
              <a:rPr lang="ru-RU" i="1" dirty="0" err="1"/>
              <a:t>життя</a:t>
            </a:r>
            <a:r>
              <a:rPr lang="ru-RU" i="1" dirty="0"/>
              <a:t>;</a:t>
            </a:r>
          </a:p>
          <a:p>
            <a:pPr algn="ctr"/>
            <a:r>
              <a:rPr lang="ru-RU" i="1" dirty="0"/>
              <a:t>• </a:t>
            </a:r>
            <a:r>
              <a:rPr lang="ru-RU" i="1" dirty="0" err="1" smtClean="0"/>
              <a:t>страхування</a:t>
            </a:r>
            <a:r>
              <a:rPr lang="ru-RU" i="1" dirty="0" smtClean="0"/>
              <a:t> </a:t>
            </a:r>
            <a:r>
              <a:rPr lang="ru-RU" i="1" dirty="0" err="1"/>
              <a:t>від</a:t>
            </a:r>
            <a:r>
              <a:rPr lang="ru-RU" i="1" dirty="0"/>
              <a:t> </a:t>
            </a:r>
            <a:r>
              <a:rPr lang="ru-RU" i="1" dirty="0" err="1"/>
              <a:t>нещасних</a:t>
            </a:r>
            <a:r>
              <a:rPr lang="ru-RU" i="1" dirty="0"/>
              <a:t> </a:t>
            </a:r>
            <a:r>
              <a:rPr lang="ru-RU" i="1" dirty="0" err="1"/>
              <a:t>випадків</a:t>
            </a:r>
            <a:r>
              <a:rPr lang="ru-RU" i="1" dirty="0"/>
              <a:t>;</a:t>
            </a:r>
          </a:p>
          <a:p>
            <a:pPr algn="ctr"/>
            <a:r>
              <a:rPr lang="ru-RU" i="1" dirty="0"/>
              <a:t>• </a:t>
            </a:r>
            <a:r>
              <a:rPr lang="ru-RU" i="1" dirty="0" err="1" smtClean="0"/>
              <a:t>медичне</a:t>
            </a:r>
            <a:r>
              <a:rPr lang="ru-RU" i="1" dirty="0" smtClean="0"/>
              <a:t> </a:t>
            </a:r>
            <a:r>
              <a:rPr lang="ru-RU" i="1" dirty="0" err="1" smtClean="0"/>
              <a:t>страхування</a:t>
            </a:r>
            <a:r>
              <a:rPr lang="ru-RU" i="1" dirty="0" smtClean="0"/>
              <a:t> (</a:t>
            </a:r>
            <a:r>
              <a:rPr lang="ru-RU" i="1" dirty="0" err="1" smtClean="0"/>
              <a:t>безперервне</a:t>
            </a:r>
            <a:r>
              <a:rPr lang="ru-RU" i="1" dirty="0" smtClean="0"/>
              <a:t> </a:t>
            </a:r>
            <a:r>
              <a:rPr lang="ru-RU" i="1" dirty="0" err="1" smtClean="0"/>
              <a:t>страхування</a:t>
            </a:r>
            <a:r>
              <a:rPr lang="ru-RU" i="1" dirty="0" smtClean="0"/>
              <a:t> </a:t>
            </a:r>
            <a:r>
              <a:rPr lang="ru-RU" i="1" dirty="0" err="1" smtClean="0"/>
              <a:t>здоров’я</a:t>
            </a:r>
            <a:r>
              <a:rPr lang="ru-RU" i="1" dirty="0"/>
              <a:t>);</a:t>
            </a:r>
          </a:p>
          <a:p>
            <a:pPr algn="ctr"/>
            <a:r>
              <a:rPr lang="ru-RU" i="1" dirty="0"/>
              <a:t>•  </a:t>
            </a:r>
            <a:r>
              <a:rPr lang="ru-RU" i="1" dirty="0" err="1"/>
              <a:t>страхування</a:t>
            </a:r>
            <a:r>
              <a:rPr lang="ru-RU" i="1" dirty="0"/>
              <a:t> майна.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996070" y="714848"/>
            <a:ext cx="3922643" cy="40010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/>
              <a:t>Обов’язкове</a:t>
            </a:r>
            <a:r>
              <a:rPr lang="ru-RU" sz="2000" b="1" dirty="0"/>
              <a:t> </a:t>
            </a:r>
            <a:r>
              <a:rPr lang="ru-RU" sz="2000" b="1" dirty="0" err="1"/>
              <a:t>страхування</a:t>
            </a:r>
            <a:r>
              <a:rPr lang="ru-RU" sz="2000" b="1" dirty="0"/>
              <a:t> </a:t>
            </a:r>
            <a:r>
              <a:rPr lang="ru-RU" dirty="0" err="1" smtClean="0"/>
              <a:t>слугує</a:t>
            </a:r>
            <a:r>
              <a:rPr lang="ru-RU" dirty="0" smtClean="0"/>
              <a:t> </a:t>
            </a:r>
            <a:r>
              <a:rPr lang="ru-RU" dirty="0" err="1"/>
              <a:t>гарантією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smtClean="0"/>
              <a:t>людям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завдану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шкоду буде </a:t>
            </a:r>
            <a:r>
              <a:rPr lang="ru-RU" dirty="0" err="1" smtClean="0"/>
              <a:t>компенсовано</a:t>
            </a:r>
            <a:r>
              <a:rPr lang="ru-RU" dirty="0" smtClean="0"/>
              <a:t>:</a:t>
            </a:r>
            <a:endParaRPr lang="ru-RU" dirty="0"/>
          </a:p>
          <a:p>
            <a:pPr algn="ctr"/>
            <a:r>
              <a:rPr lang="ru-RU" dirty="0"/>
              <a:t>• </a:t>
            </a:r>
            <a:r>
              <a:rPr lang="ru-RU" i="1" dirty="0" err="1" smtClean="0"/>
              <a:t>особисте</a:t>
            </a:r>
            <a:r>
              <a:rPr lang="ru-RU" i="1" dirty="0" smtClean="0"/>
              <a:t> </a:t>
            </a:r>
            <a:r>
              <a:rPr lang="ru-RU" i="1" dirty="0" err="1"/>
              <a:t>страхування</a:t>
            </a:r>
            <a:r>
              <a:rPr lang="ru-RU" i="1" dirty="0"/>
              <a:t> </a:t>
            </a:r>
            <a:r>
              <a:rPr lang="ru-RU" i="1" dirty="0" err="1"/>
              <a:t>від</a:t>
            </a:r>
            <a:r>
              <a:rPr lang="ru-RU" i="1" dirty="0"/>
              <a:t> </a:t>
            </a:r>
            <a:r>
              <a:rPr lang="ru-RU" i="1" dirty="0" err="1"/>
              <a:t>нещасних</a:t>
            </a:r>
            <a:r>
              <a:rPr lang="ru-RU" i="1" dirty="0"/>
              <a:t> </a:t>
            </a:r>
            <a:r>
              <a:rPr lang="ru-RU" i="1" dirty="0" err="1"/>
              <a:t>випадків</a:t>
            </a:r>
            <a:r>
              <a:rPr lang="ru-RU" i="1" dirty="0"/>
              <a:t> на </a:t>
            </a:r>
            <a:r>
              <a:rPr lang="ru-RU" i="1" dirty="0" err="1"/>
              <a:t>транспорті</a:t>
            </a:r>
            <a:r>
              <a:rPr lang="ru-RU" i="1" dirty="0"/>
              <a:t>;</a:t>
            </a:r>
          </a:p>
          <a:p>
            <a:pPr algn="ctr"/>
            <a:r>
              <a:rPr lang="ru-RU" i="1" dirty="0"/>
              <a:t>• </a:t>
            </a:r>
            <a:r>
              <a:rPr lang="ru-RU" i="1" dirty="0" err="1" smtClean="0"/>
              <a:t>страхування</a:t>
            </a:r>
            <a:r>
              <a:rPr lang="ru-RU" i="1" dirty="0" smtClean="0"/>
              <a:t> </a:t>
            </a:r>
            <a:r>
              <a:rPr lang="ru-RU" i="1" dirty="0" err="1"/>
              <a:t>відповідальності</a:t>
            </a:r>
            <a:r>
              <a:rPr lang="ru-RU" i="1" dirty="0"/>
              <a:t> </a:t>
            </a:r>
            <a:r>
              <a:rPr lang="ru-RU" i="1" dirty="0" err="1"/>
              <a:t>власників</a:t>
            </a:r>
            <a:r>
              <a:rPr lang="ru-RU" i="1" dirty="0"/>
              <a:t> </a:t>
            </a:r>
            <a:r>
              <a:rPr lang="ru-RU" i="1" dirty="0" err="1"/>
              <a:t>певних</a:t>
            </a:r>
            <a:r>
              <a:rPr lang="ru-RU" i="1" dirty="0"/>
              <a:t> </a:t>
            </a:r>
            <a:r>
              <a:rPr lang="ru-RU" i="1" dirty="0" err="1"/>
              <a:t>порід</a:t>
            </a:r>
            <a:r>
              <a:rPr lang="ru-RU" i="1" dirty="0"/>
              <a:t> собак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власників</a:t>
            </a:r>
            <a:r>
              <a:rPr lang="ru-RU" i="1" dirty="0"/>
              <a:t> </a:t>
            </a:r>
            <a:r>
              <a:rPr lang="ru-RU" i="1" dirty="0" err="1"/>
              <a:t>зброї</a:t>
            </a:r>
            <a:r>
              <a:rPr lang="ru-RU" i="1" dirty="0"/>
              <a:t> </a:t>
            </a:r>
            <a:r>
              <a:rPr lang="ru-RU" i="1" dirty="0" smtClean="0"/>
              <a:t>за </a:t>
            </a:r>
            <a:r>
              <a:rPr lang="ru-RU" i="1" dirty="0"/>
              <a:t>шкоду, яка </a:t>
            </a:r>
            <a:r>
              <a:rPr lang="ru-RU" i="1" dirty="0" err="1"/>
              <a:t>може</a:t>
            </a:r>
            <a:r>
              <a:rPr lang="ru-RU" i="1" dirty="0"/>
              <a:t> бути </a:t>
            </a:r>
            <a:r>
              <a:rPr lang="ru-RU" i="1" dirty="0" err="1"/>
              <a:t>заподіяна</a:t>
            </a:r>
            <a:r>
              <a:rPr lang="ru-RU" i="1" dirty="0"/>
              <a:t> </a:t>
            </a:r>
            <a:r>
              <a:rPr lang="ru-RU" i="1" dirty="0" err="1"/>
              <a:t>третім</a:t>
            </a:r>
            <a:r>
              <a:rPr lang="ru-RU" i="1" dirty="0"/>
              <a:t> особам;</a:t>
            </a:r>
          </a:p>
          <a:p>
            <a:pPr algn="ctr"/>
            <a:r>
              <a:rPr lang="ru-RU" i="1" dirty="0"/>
              <a:t>• </a:t>
            </a:r>
            <a:r>
              <a:rPr lang="ru-RU" i="1" dirty="0" err="1" smtClean="0"/>
              <a:t>страхування</a:t>
            </a:r>
            <a:r>
              <a:rPr lang="ru-RU" i="1" dirty="0" smtClean="0"/>
              <a:t> </a:t>
            </a:r>
            <a:r>
              <a:rPr lang="ru-RU" i="1" dirty="0" err="1"/>
              <a:t>нерухомого</a:t>
            </a:r>
            <a:r>
              <a:rPr lang="ru-RU" i="1" dirty="0"/>
              <a:t> майна, </a:t>
            </a:r>
            <a:r>
              <a:rPr lang="ru-RU" i="1" dirty="0" err="1"/>
              <a:t>придбаного</a:t>
            </a:r>
            <a:r>
              <a:rPr lang="ru-RU" i="1" dirty="0"/>
              <a:t> у кредит</a:t>
            </a:r>
            <a:r>
              <a:rPr lang="ru-RU" dirty="0"/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93703" y="4715943"/>
            <a:ext cx="462500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/>
              <a:t>Такі</a:t>
            </a:r>
            <a:r>
              <a:rPr lang="ru-RU" sz="1600" dirty="0"/>
              <a:t> договори </a:t>
            </a:r>
            <a:r>
              <a:rPr lang="ru-RU" sz="1600" dirty="0" err="1"/>
              <a:t>обов’язкового</a:t>
            </a:r>
            <a:r>
              <a:rPr lang="ru-RU" sz="1600" dirty="0"/>
              <a:t> </a:t>
            </a:r>
            <a:r>
              <a:rPr lang="ru-RU" sz="1600" dirty="0" err="1"/>
              <a:t>страхування</a:t>
            </a:r>
            <a:r>
              <a:rPr lang="ru-RU" sz="1600" dirty="0"/>
              <a:t> </a:t>
            </a:r>
            <a:r>
              <a:rPr lang="ru-RU" sz="1600" dirty="0" err="1"/>
              <a:t>укладають</a:t>
            </a:r>
            <a:r>
              <a:rPr lang="ru-RU" sz="1600" dirty="0"/>
              <a:t> </a:t>
            </a:r>
            <a:r>
              <a:rPr lang="ru-RU" sz="1600" dirty="0" err="1"/>
              <a:t>лише</a:t>
            </a:r>
            <a:r>
              <a:rPr lang="ru-RU" sz="1600" dirty="0"/>
              <a:t> </a:t>
            </a:r>
            <a:r>
              <a:rPr lang="ru-RU" sz="1600" dirty="0" err="1"/>
              <a:t>ті</a:t>
            </a:r>
            <a:r>
              <a:rPr lang="ru-RU" sz="1600" dirty="0"/>
              <a:t> особи,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яких</a:t>
            </a:r>
            <a:r>
              <a:rPr lang="ru-RU" sz="1600" dirty="0"/>
              <a:t> </a:t>
            </a:r>
            <a:r>
              <a:rPr lang="ru-RU" sz="1600" dirty="0" err="1" smtClean="0"/>
              <a:t>це</a:t>
            </a:r>
            <a:r>
              <a:rPr lang="ru-RU" sz="1600" dirty="0" smtClean="0"/>
              <a:t> </a:t>
            </a:r>
            <a:r>
              <a:rPr lang="ru-RU" sz="1600" dirty="0" err="1"/>
              <a:t>вимагає</a:t>
            </a:r>
            <a:r>
              <a:rPr lang="ru-RU" sz="1600" dirty="0"/>
              <a:t> закон. </a:t>
            </a:r>
            <a:r>
              <a:rPr lang="ru-RU" sz="1600" dirty="0" err="1"/>
              <a:t>Найпоширенішим</a:t>
            </a:r>
            <a:r>
              <a:rPr lang="ru-RU" sz="1600" dirty="0"/>
              <a:t> видом </a:t>
            </a:r>
            <a:r>
              <a:rPr lang="ru-RU" sz="1600" dirty="0" err="1"/>
              <a:t>обов’язкового</a:t>
            </a:r>
            <a:r>
              <a:rPr lang="ru-RU" sz="1600" dirty="0"/>
              <a:t> </a:t>
            </a:r>
            <a:r>
              <a:rPr lang="ru-RU" sz="1600" dirty="0" err="1"/>
              <a:t>страхування</a:t>
            </a:r>
            <a:r>
              <a:rPr lang="ru-RU" sz="1600" dirty="0"/>
              <a:t> в </a:t>
            </a:r>
            <a:r>
              <a:rPr lang="ru-RU" sz="1600" dirty="0" err="1"/>
              <a:t>Україні</a:t>
            </a:r>
            <a:r>
              <a:rPr lang="ru-RU" sz="1600" dirty="0"/>
              <a:t> на </a:t>
            </a:r>
            <a:r>
              <a:rPr lang="ru-RU" sz="1600" dirty="0" err="1" smtClean="0"/>
              <a:t>сьогодні</a:t>
            </a:r>
            <a:r>
              <a:rPr lang="ru-RU" sz="1600" dirty="0" smtClean="0"/>
              <a:t> </a:t>
            </a:r>
            <a:r>
              <a:rPr lang="ru-RU" sz="1600" dirty="0"/>
              <a:t>є </a:t>
            </a:r>
            <a:r>
              <a:rPr lang="ru-RU" sz="1600" dirty="0" err="1"/>
              <a:t>автоцивілка</a:t>
            </a:r>
            <a:r>
              <a:rPr lang="ru-RU" sz="1600" dirty="0"/>
              <a:t> (</a:t>
            </a:r>
            <a:r>
              <a:rPr lang="ru-RU" sz="1600" dirty="0" err="1"/>
              <a:t>страхування</a:t>
            </a:r>
            <a:r>
              <a:rPr lang="ru-RU" sz="1600" dirty="0"/>
              <a:t> </a:t>
            </a:r>
            <a:r>
              <a:rPr lang="ru-RU" sz="1600" dirty="0" err="1"/>
              <a:t>цивільно-правової</a:t>
            </a:r>
            <a:r>
              <a:rPr lang="ru-RU" sz="1600" dirty="0"/>
              <a:t> </a:t>
            </a:r>
            <a:r>
              <a:rPr lang="ru-RU" sz="1600" dirty="0" err="1"/>
              <a:t>відповідальності</a:t>
            </a:r>
            <a:r>
              <a:rPr lang="ru-RU" sz="1600" dirty="0"/>
              <a:t> </a:t>
            </a:r>
            <a:r>
              <a:rPr lang="ru-RU" sz="1600" dirty="0" err="1"/>
              <a:t>власників</a:t>
            </a:r>
            <a:r>
              <a:rPr lang="ru-RU" sz="1600" dirty="0"/>
              <a:t> </a:t>
            </a:r>
            <a:r>
              <a:rPr lang="ru-RU" sz="1600" dirty="0" err="1" smtClean="0"/>
              <a:t>наземних</a:t>
            </a:r>
            <a:r>
              <a:rPr lang="ru-RU" sz="1600" dirty="0" smtClean="0"/>
              <a:t> </a:t>
            </a:r>
            <a:r>
              <a:rPr lang="ru-RU" sz="1600" dirty="0" err="1"/>
              <a:t>транспортних</a:t>
            </a:r>
            <a:r>
              <a:rPr lang="ru-RU" sz="1600" dirty="0"/>
              <a:t> </a:t>
            </a:r>
            <a:r>
              <a:rPr lang="ru-RU" sz="1600" dirty="0" err="1"/>
              <a:t>засобів</a:t>
            </a:r>
            <a:r>
              <a:rPr lang="ru-RU" sz="16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92527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88504" y="92766"/>
            <a:ext cx="54400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1"/>
                </a:solidFill>
              </a:rPr>
              <a:t> </a:t>
            </a:r>
            <a:r>
              <a:rPr lang="ru-RU" sz="2000" b="1" dirty="0" err="1" smtClean="0">
                <a:solidFill>
                  <a:schemeClr val="accent1"/>
                </a:solidFill>
              </a:rPr>
              <a:t>Страхування</a:t>
            </a:r>
            <a:r>
              <a:rPr lang="ru-RU" sz="2000" b="1" dirty="0" smtClean="0">
                <a:solidFill>
                  <a:schemeClr val="accent1"/>
                </a:solidFill>
              </a:rPr>
              <a:t> </a:t>
            </a:r>
            <a:r>
              <a:rPr lang="ru-RU" sz="2000" b="1" dirty="0" err="1">
                <a:solidFill>
                  <a:schemeClr val="accent1"/>
                </a:solidFill>
              </a:rPr>
              <a:t>поділяють</a:t>
            </a:r>
            <a:r>
              <a:rPr lang="ru-RU" sz="2000" b="1" dirty="0">
                <a:solidFill>
                  <a:schemeClr val="accent1"/>
                </a:solidFill>
              </a:rPr>
              <a:t> за предметом (</a:t>
            </a:r>
            <a:r>
              <a:rPr lang="ru-RU" sz="2000" b="1" dirty="0" err="1">
                <a:solidFill>
                  <a:schemeClr val="accent1"/>
                </a:solidFill>
              </a:rPr>
              <a:t>об’єктом</a:t>
            </a:r>
            <a:r>
              <a:rPr lang="ru-RU" sz="2000" b="1" dirty="0">
                <a:solidFill>
                  <a:schemeClr val="accent1"/>
                </a:solidFill>
              </a:rPr>
              <a:t>) </a:t>
            </a:r>
            <a:r>
              <a:rPr lang="ru-RU" sz="2000" b="1" dirty="0" err="1">
                <a:solidFill>
                  <a:schemeClr val="accent1"/>
                </a:solidFill>
              </a:rPr>
              <a:t>страхування</a:t>
            </a:r>
            <a:r>
              <a:rPr lang="ru-RU" sz="2000" b="1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05748" y="898243"/>
            <a:ext cx="390276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/>
              <a:t>З</a:t>
            </a:r>
            <a:r>
              <a:rPr lang="ru-RU" b="1" dirty="0" err="1" smtClean="0"/>
              <a:t>агальне</a:t>
            </a:r>
            <a:r>
              <a:rPr lang="ru-RU" b="1" dirty="0" smtClean="0"/>
              <a:t> (</a:t>
            </a:r>
            <a:r>
              <a:rPr lang="ru-RU" b="1" dirty="0" err="1" smtClean="0"/>
              <a:t>ризикове</a:t>
            </a:r>
            <a:r>
              <a:rPr lang="ru-RU" b="1" dirty="0" smtClean="0"/>
              <a:t>) </a:t>
            </a:r>
            <a:r>
              <a:rPr lang="ru-RU" b="1" dirty="0" err="1" smtClean="0"/>
              <a:t>страхування</a:t>
            </a:r>
            <a:endParaRPr lang="ru-RU" b="1" dirty="0" smtClean="0"/>
          </a:p>
          <a:p>
            <a:pPr algn="ctr"/>
            <a:r>
              <a:rPr lang="ru-RU" dirty="0" err="1" smtClean="0"/>
              <a:t>передбачає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страхова</a:t>
            </a:r>
            <a:r>
              <a:rPr lang="ru-RU" dirty="0" smtClean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 не </a:t>
            </a:r>
            <a:r>
              <a:rPr lang="ru-RU" dirty="0" err="1" smtClean="0"/>
              <a:t>повертає</a:t>
            </a:r>
            <a:r>
              <a:rPr lang="ru-RU" dirty="0" smtClean="0"/>
              <a:t> </a:t>
            </a:r>
            <a:r>
              <a:rPr lang="ru-RU" dirty="0" err="1" smtClean="0"/>
              <a:t>страхувальнику</a:t>
            </a:r>
            <a:r>
              <a:rPr lang="ru-RU" dirty="0" smtClean="0"/>
              <a:t> </a:t>
            </a:r>
            <a:r>
              <a:rPr lang="ru-RU" dirty="0" err="1" smtClean="0"/>
              <a:t>сплачені</a:t>
            </a:r>
            <a:r>
              <a:rPr lang="ru-RU" dirty="0" smtClean="0"/>
              <a:t> </a:t>
            </a:r>
            <a:r>
              <a:rPr lang="ru-RU" dirty="0" err="1" smtClean="0"/>
              <a:t>страхові</a:t>
            </a:r>
            <a:r>
              <a:rPr lang="ru-RU" dirty="0" smtClean="0"/>
              <a:t> </a:t>
            </a:r>
            <a:r>
              <a:rPr lang="ru-RU" dirty="0" err="1" smtClean="0"/>
              <a:t>платежі</a:t>
            </a:r>
            <a:r>
              <a:rPr lang="ru-RU" dirty="0" smtClean="0"/>
              <a:t>,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страховий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 не </a:t>
            </a:r>
            <a:r>
              <a:rPr lang="ru-RU" dirty="0" err="1" smtClean="0"/>
              <a:t>стався</a:t>
            </a:r>
            <a:r>
              <a:rPr lang="ru-RU" dirty="0" smtClean="0"/>
              <a:t>:</a:t>
            </a:r>
          </a:p>
          <a:p>
            <a:pPr algn="ctr"/>
            <a:r>
              <a:rPr lang="ru-RU" dirty="0" smtClean="0"/>
              <a:t>• </a:t>
            </a:r>
            <a:r>
              <a:rPr lang="ru-RU" i="1" dirty="0" err="1" smtClean="0"/>
              <a:t>особисте</a:t>
            </a:r>
            <a:r>
              <a:rPr lang="ru-RU" i="1" dirty="0" smtClean="0"/>
              <a:t> </a:t>
            </a:r>
            <a:r>
              <a:rPr lang="ru-RU" i="1" dirty="0" err="1" smtClean="0"/>
              <a:t>страхування</a:t>
            </a:r>
            <a:r>
              <a:rPr lang="ru-RU" i="1" dirty="0" smtClean="0"/>
              <a:t> (</a:t>
            </a:r>
            <a:r>
              <a:rPr lang="ru-RU" i="1" dirty="0" err="1" smtClean="0"/>
              <a:t>від</a:t>
            </a:r>
            <a:r>
              <a:rPr lang="ru-RU" i="1" dirty="0" smtClean="0"/>
              <a:t> </a:t>
            </a:r>
            <a:r>
              <a:rPr lang="ru-RU" i="1" dirty="0" err="1" smtClean="0"/>
              <a:t>нещасних</a:t>
            </a:r>
            <a:r>
              <a:rPr lang="ru-RU" i="1" dirty="0" smtClean="0"/>
              <a:t> </a:t>
            </a:r>
            <a:r>
              <a:rPr lang="ru-RU" i="1" dirty="0" err="1" smtClean="0"/>
              <a:t>випадків</a:t>
            </a:r>
            <a:r>
              <a:rPr lang="ru-RU" i="1" dirty="0" smtClean="0"/>
              <a:t>, </a:t>
            </a:r>
            <a:r>
              <a:rPr lang="ru-RU" i="1" dirty="0" err="1" smtClean="0"/>
              <a:t>медичне</a:t>
            </a:r>
            <a:r>
              <a:rPr lang="ru-RU" i="1" dirty="0" smtClean="0"/>
              <a:t> </a:t>
            </a:r>
            <a:r>
              <a:rPr lang="ru-RU" i="1" dirty="0" err="1" smtClean="0"/>
              <a:t>страхування</a:t>
            </a:r>
            <a:r>
              <a:rPr lang="ru-RU" i="1" dirty="0" smtClean="0"/>
              <a:t>);</a:t>
            </a:r>
          </a:p>
          <a:p>
            <a:pPr algn="ctr"/>
            <a:r>
              <a:rPr lang="ru-RU" i="1" dirty="0" smtClean="0"/>
              <a:t>• </a:t>
            </a:r>
            <a:r>
              <a:rPr lang="ru-RU" i="1" dirty="0" err="1" smtClean="0"/>
              <a:t>страхування</a:t>
            </a:r>
            <a:r>
              <a:rPr lang="ru-RU" i="1" dirty="0" smtClean="0"/>
              <a:t> майна (</a:t>
            </a:r>
            <a:r>
              <a:rPr lang="ru-RU" i="1" dirty="0" err="1" smtClean="0"/>
              <a:t>наприклад</a:t>
            </a:r>
            <a:r>
              <a:rPr lang="ru-RU" i="1" dirty="0" smtClean="0"/>
              <a:t>, </a:t>
            </a:r>
            <a:r>
              <a:rPr lang="ru-RU" i="1" dirty="0" err="1" smtClean="0"/>
              <a:t>страхування</a:t>
            </a:r>
            <a:r>
              <a:rPr lang="ru-RU" i="1" dirty="0" smtClean="0"/>
              <a:t> </a:t>
            </a:r>
            <a:r>
              <a:rPr lang="ru-RU" i="1" dirty="0" err="1" smtClean="0"/>
              <a:t>автомобіля</a:t>
            </a:r>
            <a:r>
              <a:rPr lang="ru-RU" i="1" dirty="0" smtClean="0"/>
              <a:t> </a:t>
            </a:r>
            <a:r>
              <a:rPr lang="ru-RU" i="1" dirty="0" err="1" smtClean="0"/>
              <a:t>від</a:t>
            </a:r>
            <a:r>
              <a:rPr lang="ru-RU" i="1" dirty="0" smtClean="0"/>
              <a:t> </a:t>
            </a:r>
            <a:r>
              <a:rPr lang="ru-RU" i="1" dirty="0" err="1" smtClean="0"/>
              <a:t>ризику</a:t>
            </a:r>
            <a:r>
              <a:rPr lang="ru-RU" i="1" dirty="0" smtClean="0"/>
              <a:t> </a:t>
            </a:r>
            <a:r>
              <a:rPr lang="ru-RU" i="1" dirty="0" err="1" smtClean="0"/>
              <a:t>викрадення</a:t>
            </a:r>
            <a:r>
              <a:rPr lang="ru-RU" i="1" dirty="0" smtClean="0"/>
              <a:t>, </a:t>
            </a:r>
            <a:r>
              <a:rPr lang="ru-RU" i="1" dirty="0" err="1" smtClean="0"/>
              <a:t>страхування</a:t>
            </a:r>
            <a:r>
              <a:rPr lang="ru-RU" i="1" dirty="0" smtClean="0"/>
              <a:t> </a:t>
            </a:r>
            <a:r>
              <a:rPr lang="ru-RU" i="1" dirty="0" err="1" smtClean="0"/>
              <a:t>квартири</a:t>
            </a:r>
            <a:r>
              <a:rPr lang="ru-RU" i="1" dirty="0" smtClean="0"/>
              <a:t>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будинку</a:t>
            </a:r>
            <a:r>
              <a:rPr lang="ru-RU" i="1" dirty="0" smtClean="0"/>
              <a:t> </a:t>
            </a:r>
            <a:r>
              <a:rPr lang="ru-RU" i="1" dirty="0" err="1" smtClean="0"/>
              <a:t>від</a:t>
            </a:r>
            <a:r>
              <a:rPr lang="ru-RU" i="1" dirty="0" smtClean="0"/>
              <a:t> </a:t>
            </a:r>
            <a:r>
              <a:rPr lang="ru-RU" i="1" dirty="0" err="1" smtClean="0"/>
              <a:t>вогневих</a:t>
            </a:r>
            <a:r>
              <a:rPr lang="ru-RU" i="1" dirty="0" smtClean="0"/>
              <a:t> </a:t>
            </a:r>
            <a:r>
              <a:rPr lang="ru-RU" i="1" dirty="0" err="1" smtClean="0"/>
              <a:t>ризиків</a:t>
            </a:r>
            <a:r>
              <a:rPr lang="ru-RU" i="1" dirty="0" smtClean="0"/>
              <a:t> і </a:t>
            </a:r>
            <a:r>
              <a:rPr lang="ru-RU" i="1" dirty="0" err="1" smtClean="0"/>
              <a:t>ризиків</a:t>
            </a:r>
            <a:r>
              <a:rPr lang="ru-RU" i="1" dirty="0" smtClean="0"/>
              <a:t> </a:t>
            </a:r>
            <a:r>
              <a:rPr lang="ru-RU" i="1" dirty="0" err="1" smtClean="0"/>
              <a:t>стихійних</a:t>
            </a:r>
            <a:r>
              <a:rPr lang="ru-RU" i="1" dirty="0" smtClean="0"/>
              <a:t> </a:t>
            </a:r>
            <a:r>
              <a:rPr lang="ru-RU" i="1" dirty="0" err="1" smtClean="0"/>
              <a:t>явищ</a:t>
            </a:r>
            <a:r>
              <a:rPr lang="ru-RU" i="1" dirty="0" smtClean="0"/>
              <a:t>);</a:t>
            </a:r>
          </a:p>
          <a:p>
            <a:pPr algn="ctr"/>
            <a:r>
              <a:rPr lang="ru-RU" i="1" dirty="0" smtClean="0"/>
              <a:t>• </a:t>
            </a:r>
            <a:r>
              <a:rPr lang="ru-RU" i="1" dirty="0" err="1" smtClean="0"/>
              <a:t>страхування</a:t>
            </a:r>
            <a:r>
              <a:rPr lang="ru-RU" i="1" dirty="0" smtClean="0"/>
              <a:t> </a:t>
            </a:r>
            <a:r>
              <a:rPr lang="ru-RU" i="1" dirty="0" err="1" smtClean="0"/>
              <a:t>відповідальності</a:t>
            </a:r>
            <a:r>
              <a:rPr lang="ru-RU" i="1" dirty="0" smtClean="0"/>
              <a:t> (</a:t>
            </a:r>
            <a:r>
              <a:rPr lang="ru-RU" i="1" dirty="0" err="1" smtClean="0"/>
              <a:t>автоцивілка</a:t>
            </a:r>
            <a:r>
              <a:rPr lang="ru-RU" i="1" dirty="0" smtClean="0"/>
              <a:t>, </a:t>
            </a:r>
            <a:r>
              <a:rPr lang="ru-RU" i="1" dirty="0" err="1" smtClean="0"/>
              <a:t>страхування</a:t>
            </a:r>
            <a:r>
              <a:rPr lang="ru-RU" i="1" dirty="0" smtClean="0"/>
              <a:t> </a:t>
            </a:r>
            <a:r>
              <a:rPr lang="ru-RU" i="1" dirty="0" err="1" smtClean="0"/>
              <a:t>відповідальності</a:t>
            </a:r>
            <a:r>
              <a:rPr lang="ru-RU" i="1" dirty="0" smtClean="0"/>
              <a:t> </a:t>
            </a:r>
          </a:p>
          <a:p>
            <a:pPr algn="ctr"/>
            <a:r>
              <a:rPr lang="ru-RU" i="1" dirty="0" err="1" smtClean="0"/>
              <a:t>перевізника</a:t>
            </a:r>
            <a:r>
              <a:rPr lang="ru-RU" i="1" dirty="0" smtClean="0"/>
              <a:t> </a:t>
            </a:r>
            <a:r>
              <a:rPr lang="ru-RU" i="1" dirty="0" err="1" smtClean="0"/>
              <a:t>тощо</a:t>
            </a:r>
            <a:r>
              <a:rPr lang="ru-RU" i="1" dirty="0" smtClean="0"/>
              <a:t>).</a:t>
            </a:r>
            <a:endParaRPr lang="ru-RU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03913" y="898243"/>
            <a:ext cx="394252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/>
              <a:t>Страхування</a:t>
            </a:r>
            <a:r>
              <a:rPr lang="ru-RU" b="1" dirty="0"/>
              <a:t> </a:t>
            </a:r>
            <a:r>
              <a:rPr lang="ru-RU" b="1" dirty="0" err="1"/>
              <a:t>життя</a:t>
            </a:r>
            <a:r>
              <a:rPr lang="ru-RU" b="1" dirty="0"/>
              <a:t> </a:t>
            </a:r>
            <a:r>
              <a:rPr lang="ru-RU" dirty="0"/>
              <a:t>є </a:t>
            </a:r>
            <a:r>
              <a:rPr lang="ru-RU" dirty="0" err="1"/>
              <a:t>спеціальним</a:t>
            </a:r>
            <a:r>
              <a:rPr lang="ru-RU" dirty="0"/>
              <a:t> видом </a:t>
            </a:r>
            <a:r>
              <a:rPr lang="ru-RU" dirty="0" err="1"/>
              <a:t>страхування</a:t>
            </a:r>
            <a:r>
              <a:rPr lang="ru-RU" dirty="0"/>
              <a:t>, коли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страхує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певну</a:t>
            </a:r>
            <a:r>
              <a:rPr lang="ru-RU" dirty="0"/>
              <a:t> суму, яку </a:t>
            </a:r>
            <a:r>
              <a:rPr lang="ru-RU" dirty="0" err="1"/>
              <a:t>страхова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</a:t>
            </a:r>
            <a:r>
              <a:rPr lang="ru-RU" dirty="0" err="1"/>
              <a:t>зобов’язується</a:t>
            </a:r>
            <a:r>
              <a:rPr lang="ru-RU" dirty="0"/>
              <a:t> </a:t>
            </a:r>
            <a:r>
              <a:rPr lang="ru-RU" dirty="0" err="1"/>
              <a:t>виплатити</a:t>
            </a:r>
            <a:r>
              <a:rPr lang="ru-RU" dirty="0"/>
              <a:t> по </a:t>
            </a:r>
            <a:r>
              <a:rPr lang="ru-RU" dirty="0" err="1"/>
              <a:t>закінченню</a:t>
            </a:r>
            <a:r>
              <a:rPr lang="ru-RU" dirty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/>
              <a:t>договору. Застрахована особа </a:t>
            </a:r>
            <a:r>
              <a:rPr lang="ru-RU" dirty="0" err="1"/>
              <a:t>зможе</a:t>
            </a:r>
            <a:r>
              <a:rPr lang="ru-RU" dirty="0"/>
              <a:t>:</a:t>
            </a:r>
          </a:p>
          <a:p>
            <a:pPr algn="ctr"/>
            <a:r>
              <a:rPr lang="ru-RU" dirty="0"/>
              <a:t>•  </a:t>
            </a:r>
            <a:r>
              <a:rPr lang="ru-RU" dirty="0" err="1"/>
              <a:t>отримати</a:t>
            </a:r>
            <a:r>
              <a:rPr lang="ru-RU" dirty="0"/>
              <a:t> всю суму одноразово;</a:t>
            </a:r>
          </a:p>
          <a:p>
            <a:pPr algn="ctr"/>
            <a:r>
              <a:rPr lang="ru-RU" dirty="0"/>
              <a:t>•  </a:t>
            </a:r>
            <a:r>
              <a:rPr lang="ru-RU" dirty="0" err="1"/>
              <a:t>отримувати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 </a:t>
            </a:r>
            <a:r>
              <a:rPr lang="ru-RU" dirty="0" err="1"/>
              <a:t>впродовж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часу; </a:t>
            </a:r>
          </a:p>
          <a:p>
            <a:pPr algn="ctr"/>
            <a:r>
              <a:rPr lang="ru-RU" dirty="0"/>
              <a:t>•  </a:t>
            </a:r>
            <a:r>
              <a:rPr lang="ru-RU" dirty="0" err="1"/>
              <a:t>отримувати</a:t>
            </a:r>
            <a:r>
              <a:rPr lang="ru-RU" dirty="0"/>
              <a:t> </a:t>
            </a:r>
            <a:r>
              <a:rPr lang="ru-RU" dirty="0" err="1"/>
              <a:t>довічні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 – </a:t>
            </a:r>
            <a:r>
              <a:rPr lang="ru-RU" dirty="0" err="1"/>
              <a:t>періодичні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ru-RU" dirty="0"/>
              <a:t> до </a:t>
            </a:r>
            <a:r>
              <a:rPr lang="ru-RU" dirty="0" err="1"/>
              <a:t>смерті</a:t>
            </a:r>
            <a:r>
              <a:rPr lang="ru-RU" dirty="0"/>
              <a:t> особи. </a:t>
            </a:r>
            <a:endParaRPr lang="ru-RU" dirty="0" smtClean="0"/>
          </a:p>
          <a:p>
            <a:pPr algn="ctr"/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дії</a:t>
            </a:r>
            <a:r>
              <a:rPr lang="ru-RU" dirty="0"/>
              <a:t> договору </a:t>
            </a:r>
            <a:r>
              <a:rPr lang="ru-RU" dirty="0" err="1"/>
              <a:t>страхування</a:t>
            </a:r>
            <a:r>
              <a:rPr lang="ru-RU" dirty="0"/>
              <a:t> застрахована особа померла, то </a:t>
            </a:r>
            <a:r>
              <a:rPr lang="ru-RU" dirty="0" err="1"/>
              <a:t>страхову</a:t>
            </a:r>
            <a:r>
              <a:rPr lang="ru-RU" dirty="0"/>
              <a:t> </a:t>
            </a:r>
          </a:p>
          <a:p>
            <a:pPr algn="ctr"/>
            <a:r>
              <a:rPr lang="ru-RU" dirty="0" err="1"/>
              <a:t>виплату</a:t>
            </a:r>
            <a:r>
              <a:rPr lang="ru-RU" dirty="0"/>
              <a:t> </a:t>
            </a:r>
            <a:r>
              <a:rPr lang="ru-RU" dirty="0" err="1"/>
              <a:t>отримають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вказані</a:t>
            </a:r>
            <a:r>
              <a:rPr lang="ru-RU" dirty="0"/>
              <a:t> в </a:t>
            </a:r>
            <a:r>
              <a:rPr lang="ru-RU" dirty="0" err="1"/>
              <a:t>договорі</a:t>
            </a:r>
            <a:r>
              <a:rPr lang="ru-RU" dirty="0"/>
              <a:t> </a:t>
            </a:r>
            <a:r>
              <a:rPr lang="ru-RU" dirty="0" err="1"/>
              <a:t>вигодонабувачі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4569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7984" y="1292596"/>
            <a:ext cx="754048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Страхова </a:t>
            </a:r>
            <a:r>
              <a:rPr lang="ru-RU" b="1" dirty="0" smtClean="0"/>
              <a:t>сума </a:t>
            </a:r>
            <a:r>
              <a:rPr lang="ru-RU" dirty="0" smtClean="0"/>
              <a:t>– </a:t>
            </a:r>
            <a:r>
              <a:rPr lang="ru-RU" dirty="0" err="1"/>
              <a:t>це</a:t>
            </a:r>
            <a:r>
              <a:rPr lang="ru-RU" dirty="0"/>
              <a:t> максимальна </a:t>
            </a:r>
            <a:r>
              <a:rPr lang="ru-RU" dirty="0" err="1"/>
              <a:t>грошова</a:t>
            </a:r>
            <a:r>
              <a:rPr lang="ru-RU" dirty="0"/>
              <a:t> сума, у межах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страхова</a:t>
            </a:r>
            <a:r>
              <a:rPr lang="ru-RU" dirty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ru-RU" dirty="0" err="1"/>
              <a:t>зобов’язана</a:t>
            </a:r>
            <a:r>
              <a:rPr lang="ru-RU" dirty="0"/>
              <a:t> провести </a:t>
            </a:r>
            <a:r>
              <a:rPr lang="ru-RU" dirty="0" err="1"/>
              <a:t>виплату</a:t>
            </a:r>
            <a:r>
              <a:rPr lang="ru-RU" dirty="0"/>
              <a:t> (</a:t>
            </a:r>
            <a:r>
              <a:rPr lang="ru-RU" dirty="0" err="1"/>
              <a:t>здійснити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)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smtClean="0"/>
              <a:t>страхового </a:t>
            </a:r>
            <a:r>
              <a:rPr lang="ru-RU" dirty="0" err="1"/>
              <a:t>випадку</a:t>
            </a:r>
            <a:r>
              <a:rPr lang="ru-RU" dirty="0"/>
              <a:t>.</a:t>
            </a:r>
          </a:p>
          <a:p>
            <a:pPr algn="just"/>
            <a:r>
              <a:rPr lang="ru-RU" b="1" dirty="0"/>
              <a:t>Страхова </a:t>
            </a:r>
            <a:r>
              <a:rPr lang="ru-RU" b="1" dirty="0" err="1" smtClean="0"/>
              <a:t>виплата</a:t>
            </a:r>
            <a:r>
              <a:rPr lang="ru-RU" b="1" dirty="0" smtClean="0"/>
              <a:t> (</a:t>
            </a:r>
            <a:r>
              <a:rPr lang="uk-UA" b="1" dirty="0" smtClean="0"/>
              <a:t>відшкодування</a:t>
            </a:r>
            <a:r>
              <a:rPr lang="ru-RU" b="1" dirty="0" smtClean="0"/>
              <a:t>)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грошова</a:t>
            </a:r>
            <a:r>
              <a:rPr lang="ru-RU" dirty="0"/>
              <a:t> сума, яку </a:t>
            </a:r>
            <a:r>
              <a:rPr lang="ru-RU" dirty="0" err="1"/>
              <a:t>страхова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 smtClean="0"/>
              <a:t>виплачує</a:t>
            </a:r>
            <a:r>
              <a:rPr lang="ru-RU" dirty="0" smtClean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страхового </a:t>
            </a:r>
            <a:r>
              <a:rPr lang="ru-RU" dirty="0" err="1"/>
              <a:t>випадку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У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страхова</a:t>
            </a:r>
            <a:r>
              <a:rPr lang="ru-RU" dirty="0"/>
              <a:t> сума та </a:t>
            </a:r>
            <a:r>
              <a:rPr lang="ru-RU" dirty="0" err="1"/>
              <a:t>страхова</a:t>
            </a:r>
            <a:r>
              <a:rPr lang="ru-RU" dirty="0"/>
              <a:t> </a:t>
            </a:r>
            <a:r>
              <a:rPr lang="ru-RU" dirty="0" err="1"/>
              <a:t>виплата</a:t>
            </a:r>
            <a:r>
              <a:rPr lang="ru-RU" dirty="0"/>
              <a:t> </a:t>
            </a:r>
            <a:r>
              <a:rPr lang="ru-RU" dirty="0" err="1"/>
              <a:t>співвідносяться</a:t>
            </a:r>
            <a:r>
              <a:rPr lang="ru-RU" dirty="0"/>
              <a:t> як </a:t>
            </a:r>
            <a:r>
              <a:rPr lang="ru-RU" dirty="0" err="1" smtClean="0"/>
              <a:t>ціле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часткове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у </a:t>
            </a:r>
            <a:r>
              <a:rPr lang="ru-RU" dirty="0" err="1"/>
              <a:t>договорі</a:t>
            </a:r>
            <a:r>
              <a:rPr lang="ru-RU" dirty="0"/>
              <a:t> </a:t>
            </a:r>
            <a:r>
              <a:rPr lang="ru-RU" dirty="0" err="1"/>
              <a:t>медичного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визначено</a:t>
            </a:r>
            <a:r>
              <a:rPr lang="ru-RU" dirty="0"/>
              <a:t> </a:t>
            </a:r>
            <a:r>
              <a:rPr lang="ru-RU" dirty="0" err="1"/>
              <a:t>єдину</a:t>
            </a:r>
            <a:r>
              <a:rPr lang="ru-RU" dirty="0"/>
              <a:t> </a:t>
            </a:r>
            <a:r>
              <a:rPr lang="ru-RU" dirty="0" err="1" smtClean="0"/>
              <a:t>страхову</a:t>
            </a:r>
            <a:r>
              <a:rPr lang="ru-RU" dirty="0" smtClean="0"/>
              <a:t> </a:t>
            </a:r>
            <a:r>
              <a:rPr lang="ru-RU" dirty="0"/>
              <a:t>суму, яку </a:t>
            </a:r>
            <a:r>
              <a:rPr lang="ru-RU" dirty="0" err="1"/>
              <a:t>страхова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готова </a:t>
            </a:r>
            <a:r>
              <a:rPr lang="ru-RU" dirty="0" err="1"/>
              <a:t>виплатити</a:t>
            </a:r>
            <a:r>
              <a:rPr lang="ru-RU" dirty="0"/>
              <a:t> </a:t>
            </a:r>
            <a:r>
              <a:rPr lang="ru-RU" dirty="0" err="1"/>
              <a:t>впродовж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договору. </a:t>
            </a:r>
          </a:p>
          <a:p>
            <a:pPr algn="just"/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декілька</a:t>
            </a:r>
            <a:r>
              <a:rPr lang="ru-RU" dirty="0"/>
              <a:t> (за кожною хворобою), але </a:t>
            </a:r>
            <a:r>
              <a:rPr lang="ru-RU" dirty="0" err="1"/>
              <a:t>їхній</a:t>
            </a:r>
            <a:r>
              <a:rPr lang="ru-RU" dirty="0"/>
              <a:t> </a:t>
            </a:r>
            <a:r>
              <a:rPr lang="ru-RU" dirty="0" err="1" smtClean="0"/>
              <a:t>загальний</a:t>
            </a:r>
            <a:r>
              <a:rPr lang="ru-RU" dirty="0" smtClean="0"/>
              <a:t> </a:t>
            </a:r>
            <a:r>
              <a:rPr lang="ru-RU" dirty="0" err="1"/>
              <a:t>розмір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перевищувати</a:t>
            </a:r>
            <a:r>
              <a:rPr lang="ru-RU" dirty="0"/>
              <a:t> </a:t>
            </a:r>
            <a:r>
              <a:rPr lang="ru-RU" dirty="0" err="1"/>
              <a:t>страхову</a:t>
            </a:r>
            <a:r>
              <a:rPr lang="ru-RU" dirty="0"/>
              <a:t> суму.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17984" y="5290715"/>
            <a:ext cx="75404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Страхова </a:t>
            </a:r>
            <a:r>
              <a:rPr lang="ru-RU" b="1" dirty="0" err="1"/>
              <a:t>премія</a:t>
            </a:r>
            <a:r>
              <a:rPr lang="ru-RU" b="1" dirty="0"/>
              <a:t> (</a:t>
            </a:r>
            <a:r>
              <a:rPr lang="ru-RU" b="1" dirty="0" err="1"/>
              <a:t>страховий</a:t>
            </a:r>
            <a:r>
              <a:rPr lang="ru-RU" b="1" dirty="0"/>
              <a:t> </a:t>
            </a:r>
            <a:r>
              <a:rPr lang="ru-RU" b="1" dirty="0" err="1"/>
              <a:t>платіж</a:t>
            </a:r>
            <a:r>
              <a:rPr lang="ru-RU" b="1" dirty="0"/>
              <a:t>, </a:t>
            </a:r>
            <a:r>
              <a:rPr lang="ru-RU" b="1" dirty="0" err="1"/>
              <a:t>страховий</a:t>
            </a:r>
            <a:r>
              <a:rPr lang="ru-RU" b="1" dirty="0"/>
              <a:t> </a:t>
            </a:r>
            <a:r>
              <a:rPr lang="ru-RU" b="1" dirty="0" err="1"/>
              <a:t>внесок</a:t>
            </a:r>
            <a:r>
              <a:rPr lang="ru-RU" b="1" dirty="0" smtClean="0"/>
              <a:t>)</a:t>
            </a:r>
            <a:r>
              <a:rPr lang="ru-RU" dirty="0" smtClean="0"/>
              <a:t> – </a:t>
            </a:r>
            <a:r>
              <a:rPr lang="ru-RU" dirty="0" err="1"/>
              <a:t>це</a:t>
            </a:r>
            <a:r>
              <a:rPr lang="ru-RU" dirty="0"/>
              <a:t> сума </a:t>
            </a:r>
            <a:r>
              <a:rPr lang="ru-RU" dirty="0" err="1" smtClean="0"/>
              <a:t>коштів</a:t>
            </a:r>
            <a:r>
              <a:rPr lang="ru-RU" dirty="0"/>
              <a:t>, яку </a:t>
            </a:r>
            <a:r>
              <a:rPr lang="ru-RU" dirty="0" err="1"/>
              <a:t>страхувальник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сплатити</a:t>
            </a:r>
            <a:r>
              <a:rPr lang="ru-RU" dirty="0"/>
              <a:t> </a:t>
            </a:r>
            <a:r>
              <a:rPr lang="ru-RU" dirty="0" err="1"/>
              <a:t>страховій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договору </a:t>
            </a:r>
            <a:r>
              <a:rPr lang="ru-RU" dirty="0" err="1" smtClean="0"/>
              <a:t>страхування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252709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337</TotalTime>
  <Words>1440</Words>
  <Application>Microsoft Office PowerPoint</Application>
  <PresentationFormat>Экран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Inna</dc:creator>
  <cp:lastModifiedBy>Inna</cp:lastModifiedBy>
  <cp:revision>30</cp:revision>
  <dcterms:created xsi:type="dcterms:W3CDTF">2023-04-11T14:34:45Z</dcterms:created>
  <dcterms:modified xsi:type="dcterms:W3CDTF">2023-04-19T06:47:15Z</dcterms:modified>
</cp:coreProperties>
</file>