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105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35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027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955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600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1018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053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528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484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18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15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0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575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35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750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21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42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1BF02FE-6B71-4DEE-BE08-A347BE089C6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1739ADD-B53C-46EA-9E4E-59ADE86F1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5211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66425" y="1139483"/>
            <a:ext cx="7876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Зайнятість і підприємництво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580" y="2220685"/>
            <a:ext cx="6932474" cy="3750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460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900" y="204192"/>
            <a:ext cx="117221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Прихований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наймом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стрімкого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відрізнялася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подібною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кваліфікацією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дипломом вишу та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дворічним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платою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незначним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в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Так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дипломом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бізнес-адміністрування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«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директора.</a:t>
            </a:r>
          </a:p>
          <a:p>
            <a:pPr algn="just"/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Доволі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схожий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фрілансера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Звісно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фрілансер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воєї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тексту).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віддзеркалює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 ринку та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схвальних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відгуків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попередніх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Вочевидь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фрілансера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навряд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відрізнятися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якогось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рисою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наймом і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фрілансом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так звана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немасштабованість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похідною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ринком за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відпрацьованого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виконаної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Вочевидь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(час,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присвячений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виконаної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є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лімітованим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найманого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фрілансера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верхню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межу.</a:t>
            </a:r>
          </a:p>
          <a:p>
            <a:endPara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є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лімітованою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бізнес-ідеї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Підприємець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весь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(доходи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вирахуванням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11256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19251"/>
            <a:ext cx="11303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бізнес-ідеї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задуму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Продуктом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нова характеристика товару,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новому ринку. </a:t>
            </a:r>
          </a:p>
          <a:p>
            <a:pPr algn="just"/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інноваційним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унікальним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вирізнявся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безлічі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сприяв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вирішенню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отенційних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2617487"/>
            <a:ext cx="510902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Гарна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бізнес-ідея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початок.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бізнес-ідею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-план,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кому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знадобиться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родукту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перший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упродовж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3–5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58" r="6420"/>
          <a:stretch/>
        </p:blipFill>
        <p:spPr>
          <a:xfrm>
            <a:off x="5713560" y="2704574"/>
            <a:ext cx="6273143" cy="395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760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500" y="25400"/>
            <a:ext cx="98552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НЕ СТАТИ ЖЕРТВОЮ УПЕРЕДЖЕННЯ ВИЖИВАННЯ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думку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компаній-гігантів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як-от: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Facebook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блискучим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бізнес-ідеям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доларовими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мільярдерами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Гейтса,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Джобса 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Цукерберга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книжок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тему,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процвітання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підприємців-невдах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починали з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блискучими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бізнес-ідеями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з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спрацьовує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упередження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орієнтуватися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переможців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невдач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невдах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останніми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дослідженнями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невдач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започаткування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США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сягає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90%.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словами, справу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підприємець-початківець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 Проведений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посмертний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невдалих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стартапів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підприємці-початківці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вичерпання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віднайти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недооцінку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ними;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продукт,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залишатиметься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700" y="25401"/>
            <a:ext cx="1676400" cy="21038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040" y="2209546"/>
            <a:ext cx="1508760" cy="23469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700" y="4636770"/>
            <a:ext cx="1592580" cy="2221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788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6991" y="114300"/>
            <a:ext cx="67313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 smtClean="0">
                <a:solidFill>
                  <a:schemeClr val="bg1"/>
                </a:solidFill>
              </a:rPr>
              <a:t>Чинники</a:t>
            </a:r>
            <a:r>
              <a:rPr lang="ru-RU" sz="2000" b="1" dirty="0">
                <a:solidFill>
                  <a:schemeClr val="bg1"/>
                </a:solidFill>
              </a:rPr>
              <a:t>, </a:t>
            </a:r>
            <a:r>
              <a:rPr lang="ru-RU" sz="2000" b="1" dirty="0" err="1">
                <a:solidFill>
                  <a:schemeClr val="bg1"/>
                </a:solidFill>
              </a:rPr>
              <a:t>які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впливають</a:t>
            </a:r>
            <a:r>
              <a:rPr lang="ru-RU" sz="2000" b="1" dirty="0">
                <a:solidFill>
                  <a:schemeClr val="bg1"/>
                </a:solidFill>
              </a:rPr>
              <a:t> на </a:t>
            </a:r>
            <a:r>
              <a:rPr lang="ru-RU" sz="2000" b="1" dirty="0" err="1">
                <a:solidFill>
                  <a:schemeClr val="bg1"/>
                </a:solidFill>
              </a:rPr>
              <a:t>рівень</a:t>
            </a:r>
            <a:r>
              <a:rPr lang="ru-RU" sz="2000" b="1" dirty="0">
                <a:solidFill>
                  <a:schemeClr val="bg1"/>
                </a:solidFill>
              </a:rPr>
              <a:t> доходу </a:t>
            </a:r>
            <a:r>
              <a:rPr lang="ru-RU" sz="2000" b="1" dirty="0" err="1">
                <a:solidFill>
                  <a:schemeClr val="bg1"/>
                </a:solidFill>
              </a:rPr>
              <a:t>від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праці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7000" y="654110"/>
            <a:ext cx="118364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плати, яку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</a:t>
            </a:r>
            <a:r>
              <a:rPr lang="ru-RU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поза </a:t>
            </a:r>
            <a:r>
              <a:rPr lang="ru-RU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контролем </a:t>
            </a:r>
            <a:r>
              <a:rPr lang="ru-RU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замислитися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баскетболіста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юнаку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170 см, коли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баскетболіста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Щоправда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такого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по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баскетболістів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вроджені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як-от: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енергійність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комунікабельність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готова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надихнути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фразу,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натурою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природжений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природжена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спробувати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набути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позбутися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докорінно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натуру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«</a:t>
            </a:r>
            <a:r>
              <a:rPr lang="ru-RU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кожного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люди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підприємця-власника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55126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8000" y="523091"/>
            <a:ext cx="6299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solidFill>
                  <a:schemeClr val="bg1"/>
                </a:solidFill>
              </a:rPr>
              <a:t>Інвестиції</a:t>
            </a:r>
            <a:r>
              <a:rPr lang="ru-RU" b="1" dirty="0">
                <a:solidFill>
                  <a:schemeClr val="bg1"/>
                </a:solidFill>
              </a:rPr>
              <a:t> в </a:t>
            </a:r>
            <a:r>
              <a:rPr lang="ru-RU" b="1" dirty="0" err="1">
                <a:solidFill>
                  <a:schemeClr val="bg1"/>
                </a:solidFill>
              </a:rPr>
              <a:t>людський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капітал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чітких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і </a:t>
            </a:r>
            <a:r>
              <a:rPr lang="ru-RU" dirty="0" err="1"/>
              <a:t>ретельного</a:t>
            </a:r>
            <a:r>
              <a:rPr lang="ru-RU" dirty="0"/>
              <a:t> </a:t>
            </a:r>
            <a:r>
              <a:rPr lang="ru-RU" dirty="0" err="1" smtClean="0"/>
              <a:t>планування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інвестиції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грошей, часто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прийняттям</a:t>
            </a:r>
            <a:r>
              <a:rPr lang="ru-RU" dirty="0"/>
              <a:t> </a:t>
            </a:r>
            <a:r>
              <a:rPr lang="ru-RU" dirty="0" err="1" smtClean="0"/>
              <a:t>людиною</a:t>
            </a:r>
            <a:r>
              <a:rPr lang="ru-RU" dirty="0" smtClean="0"/>
              <a:t> </a:t>
            </a:r>
            <a:r>
              <a:rPr lang="ru-RU" dirty="0" err="1"/>
              <a:t>виважених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•  </a:t>
            </a:r>
            <a:r>
              <a:rPr lang="ru-RU" dirty="0" err="1"/>
              <a:t>заощаджень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накопичення</a:t>
            </a:r>
            <a:r>
              <a:rPr lang="ru-RU" dirty="0"/>
              <a:t> грошей на оплату </a:t>
            </a:r>
            <a:r>
              <a:rPr lang="ru-RU" dirty="0" err="1"/>
              <a:t>курсів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•  </a:t>
            </a:r>
            <a:r>
              <a:rPr lang="ru-RU" dirty="0" err="1"/>
              <a:t>запозичень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 для </a:t>
            </a:r>
            <a:r>
              <a:rPr lang="ru-RU" dirty="0" err="1"/>
              <a:t>навчання</a:t>
            </a:r>
            <a:r>
              <a:rPr lang="ru-RU" dirty="0"/>
              <a:t> в </a:t>
            </a:r>
            <a:r>
              <a:rPr lang="ru-RU" dirty="0" err="1"/>
              <a:t>іноземному</a:t>
            </a:r>
            <a:r>
              <a:rPr lang="ru-RU" dirty="0"/>
              <a:t> </a:t>
            </a:r>
            <a:r>
              <a:rPr lang="ru-RU" dirty="0" err="1"/>
              <a:t>виші</a:t>
            </a:r>
            <a:r>
              <a:rPr lang="ru-RU" dirty="0"/>
              <a:t>;</a:t>
            </a:r>
          </a:p>
          <a:p>
            <a:pPr algn="just"/>
            <a:r>
              <a:rPr lang="ru-RU" dirty="0" smtClean="0"/>
              <a:t>•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витрачання</a:t>
            </a:r>
            <a:r>
              <a:rPr lang="ru-RU" dirty="0"/>
              <a:t> часу та грошей на </a:t>
            </a:r>
            <a:r>
              <a:rPr lang="ru-RU" dirty="0" err="1"/>
              <a:t>здобуття</a:t>
            </a:r>
            <a:r>
              <a:rPr lang="ru-RU" dirty="0"/>
              <a:t> </a:t>
            </a:r>
            <a:r>
              <a:rPr lang="ru-RU" dirty="0" err="1" smtClean="0"/>
              <a:t>теоретичних</a:t>
            </a:r>
            <a:r>
              <a:rPr lang="ru-RU" dirty="0" smtClean="0"/>
              <a:t> </a:t>
            </a:r>
            <a:r>
              <a:rPr lang="ru-RU" dirty="0" err="1"/>
              <a:t>знань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застосувати</a:t>
            </a:r>
            <a:r>
              <a:rPr lang="ru-RU" dirty="0"/>
              <a:t> в </a:t>
            </a:r>
            <a:r>
              <a:rPr lang="ru-RU" dirty="0" err="1" smtClean="0"/>
              <a:t>роботі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стануть</a:t>
            </a:r>
            <a:r>
              <a:rPr lang="ru-RU" dirty="0"/>
              <a:t> у </a:t>
            </a:r>
            <a:r>
              <a:rPr lang="ru-RU" dirty="0" err="1"/>
              <a:t>пригоді</a:t>
            </a:r>
            <a:r>
              <a:rPr lang="ru-RU" dirty="0"/>
              <a:t> й </a:t>
            </a:r>
            <a:r>
              <a:rPr lang="ru-RU" dirty="0" err="1"/>
              <a:t>дадуть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дохід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 часом.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449" y="1384300"/>
            <a:ext cx="4014107" cy="22479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165100" y="4747736"/>
            <a:ext cx="98679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думаєте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вислів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китайського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мислителя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Конфуція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Хочеш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нагодувати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 – дай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рибу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Хочеш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нагодувати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все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навчи</a:t>
            </a:r>
            <a:r>
              <a:rPr lang="ru-RU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рибалити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»?</a:t>
            </a:r>
          </a:p>
        </p:txBody>
      </p:sp>
    </p:spTree>
    <p:extLst>
      <p:ext uri="{BB962C8B-B14F-4D97-AF65-F5344CB8AC3E}">
        <p14:creationId xmlns:p14="http://schemas.microsoft.com/office/powerpoint/2010/main" val="3235294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2086" y="584201"/>
            <a:ext cx="10490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/>
              <a:t>Усвідомлені</a:t>
            </a:r>
            <a:r>
              <a:rPr lang="ru-RU" sz="2000" dirty="0"/>
              <a:t> й </a:t>
            </a:r>
            <a:r>
              <a:rPr lang="ru-RU" sz="2000" dirty="0" err="1"/>
              <a:t>активні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, </a:t>
            </a:r>
            <a:r>
              <a:rPr lang="ru-RU" sz="2000" dirty="0" err="1"/>
              <a:t>спрямовані</a:t>
            </a:r>
            <a:r>
              <a:rPr lang="ru-RU" sz="2000" dirty="0"/>
              <a:t> на </a:t>
            </a:r>
            <a:r>
              <a:rPr lang="ru-RU" sz="2000" dirty="0" err="1"/>
              <a:t>професійне</a:t>
            </a:r>
            <a:r>
              <a:rPr lang="ru-RU" sz="2000" dirty="0"/>
              <a:t> </a:t>
            </a:r>
            <a:r>
              <a:rPr lang="ru-RU" sz="2000" dirty="0" err="1"/>
              <a:t>зростання</a:t>
            </a:r>
            <a:r>
              <a:rPr lang="ru-RU" sz="2000" dirty="0"/>
              <a:t>, </a:t>
            </a:r>
            <a:r>
              <a:rPr lang="ru-RU" sz="2000" dirty="0" err="1" smtClean="0"/>
              <a:t>називають</a:t>
            </a:r>
            <a:r>
              <a:rPr lang="ru-RU" sz="2000" dirty="0" smtClean="0"/>
              <a:t> </a:t>
            </a:r>
            <a:r>
              <a:rPr lang="ru-RU" sz="20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кар’єрою</a:t>
            </a:r>
            <a:r>
              <a:rPr lang="ru-RU" sz="2000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6399" y="1828949"/>
            <a:ext cx="1142274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>
                <a:solidFill>
                  <a:schemeClr val="bg1"/>
                </a:solidFill>
              </a:rPr>
              <a:t>Мотивація</a:t>
            </a:r>
            <a:r>
              <a:rPr lang="ru-RU" i="1" dirty="0">
                <a:solidFill>
                  <a:schemeClr val="bg1"/>
                </a:solidFill>
              </a:rPr>
              <a:t> до </a:t>
            </a:r>
            <a:r>
              <a:rPr lang="ru-RU" i="1" dirty="0" err="1">
                <a:solidFill>
                  <a:schemeClr val="bg1"/>
                </a:solidFill>
              </a:rPr>
              <a:t>побудови</a:t>
            </a:r>
            <a:r>
              <a:rPr lang="ru-RU" i="1" dirty="0">
                <a:solidFill>
                  <a:schemeClr val="bg1"/>
                </a:solidFill>
              </a:rPr>
              <a:t> </a:t>
            </a:r>
            <a:r>
              <a:rPr lang="ru-RU" i="1" dirty="0" err="1">
                <a:solidFill>
                  <a:schemeClr val="bg1"/>
                </a:solidFill>
              </a:rPr>
              <a:t>кар’єри</a:t>
            </a:r>
            <a:r>
              <a:rPr lang="ru-RU" i="1" dirty="0">
                <a:solidFill>
                  <a:schemeClr val="bg1"/>
                </a:solidFill>
              </a:rPr>
              <a:t> часто </a:t>
            </a:r>
            <a:r>
              <a:rPr lang="ru-RU" i="1" dirty="0" err="1">
                <a:solidFill>
                  <a:schemeClr val="bg1"/>
                </a:solidFill>
              </a:rPr>
              <a:t>має</a:t>
            </a:r>
            <a:r>
              <a:rPr lang="ru-RU" i="1" dirty="0">
                <a:solidFill>
                  <a:schemeClr val="bg1"/>
                </a:solidFill>
              </a:rPr>
              <a:t> </a:t>
            </a:r>
            <a:r>
              <a:rPr lang="ru-RU" i="1" dirty="0" err="1">
                <a:solidFill>
                  <a:schemeClr val="bg1"/>
                </a:solidFill>
              </a:rPr>
              <a:t>фінансовий</a:t>
            </a:r>
            <a:r>
              <a:rPr lang="ru-RU" i="1" dirty="0">
                <a:solidFill>
                  <a:schemeClr val="bg1"/>
                </a:solidFill>
              </a:rPr>
              <a:t> характер, </a:t>
            </a:r>
            <a:r>
              <a:rPr lang="ru-RU" i="1" dirty="0" err="1">
                <a:solidFill>
                  <a:schemeClr val="bg1"/>
                </a:solidFill>
              </a:rPr>
              <a:t>адже</a:t>
            </a:r>
            <a:r>
              <a:rPr lang="ru-RU" i="1" dirty="0">
                <a:solidFill>
                  <a:schemeClr val="bg1"/>
                </a:solidFill>
              </a:rPr>
              <a:t> </a:t>
            </a:r>
            <a:r>
              <a:rPr lang="ru-RU" i="1" dirty="0" err="1">
                <a:solidFill>
                  <a:schemeClr val="bg1"/>
                </a:solidFill>
              </a:rPr>
              <a:t>вища</a:t>
            </a:r>
            <a:r>
              <a:rPr lang="ru-RU" i="1" dirty="0">
                <a:solidFill>
                  <a:schemeClr val="bg1"/>
                </a:solidFill>
              </a:rPr>
              <a:t> </a:t>
            </a:r>
            <a:r>
              <a:rPr lang="ru-RU" i="1" dirty="0" smtClean="0">
                <a:solidFill>
                  <a:schemeClr val="bg1"/>
                </a:solidFill>
              </a:rPr>
              <a:t>посада </a:t>
            </a:r>
            <a:r>
              <a:rPr lang="ru-RU" i="1" dirty="0" err="1">
                <a:solidFill>
                  <a:schemeClr val="bg1"/>
                </a:solidFill>
              </a:rPr>
              <a:t>майже</a:t>
            </a:r>
            <a:r>
              <a:rPr lang="ru-RU" i="1" dirty="0">
                <a:solidFill>
                  <a:schemeClr val="bg1"/>
                </a:solidFill>
              </a:rPr>
              <a:t> </a:t>
            </a:r>
            <a:r>
              <a:rPr lang="ru-RU" i="1" dirty="0" err="1">
                <a:solidFill>
                  <a:schemeClr val="bg1"/>
                </a:solidFill>
              </a:rPr>
              <a:t>завжди</a:t>
            </a:r>
            <a:r>
              <a:rPr lang="ru-RU" i="1" dirty="0">
                <a:solidFill>
                  <a:schemeClr val="bg1"/>
                </a:solidFill>
              </a:rPr>
              <a:t> </a:t>
            </a:r>
            <a:r>
              <a:rPr lang="ru-RU" i="1" dirty="0" err="1">
                <a:solidFill>
                  <a:schemeClr val="bg1"/>
                </a:solidFill>
              </a:rPr>
              <a:t>гарантує</a:t>
            </a:r>
            <a:r>
              <a:rPr lang="ru-RU" i="1" dirty="0">
                <a:solidFill>
                  <a:schemeClr val="bg1"/>
                </a:solidFill>
              </a:rPr>
              <a:t> </a:t>
            </a:r>
            <a:r>
              <a:rPr lang="ru-RU" i="1" dirty="0" err="1">
                <a:solidFill>
                  <a:schemeClr val="bg1"/>
                </a:solidFill>
              </a:rPr>
              <a:t>вищий</a:t>
            </a:r>
            <a:r>
              <a:rPr lang="ru-RU" i="1" dirty="0">
                <a:solidFill>
                  <a:schemeClr val="bg1"/>
                </a:solidFill>
              </a:rPr>
              <a:t> </a:t>
            </a:r>
            <a:r>
              <a:rPr lang="ru-RU" i="1" dirty="0" err="1">
                <a:solidFill>
                  <a:schemeClr val="bg1"/>
                </a:solidFill>
              </a:rPr>
              <a:t>рівень</a:t>
            </a:r>
            <a:r>
              <a:rPr lang="ru-RU" i="1" dirty="0">
                <a:solidFill>
                  <a:schemeClr val="bg1"/>
                </a:solidFill>
              </a:rPr>
              <a:t> </a:t>
            </a:r>
            <a:r>
              <a:rPr lang="ru-RU" i="1" dirty="0" err="1">
                <a:solidFill>
                  <a:schemeClr val="bg1"/>
                </a:solidFill>
              </a:rPr>
              <a:t>винагороди</a:t>
            </a:r>
            <a:r>
              <a:rPr lang="ru-RU" i="1" dirty="0">
                <a:solidFill>
                  <a:schemeClr val="bg1"/>
                </a:solidFill>
              </a:rPr>
              <a:t>, </a:t>
            </a:r>
            <a:r>
              <a:rPr lang="ru-RU" i="1" dirty="0" err="1">
                <a:solidFill>
                  <a:schemeClr val="bg1"/>
                </a:solidFill>
              </a:rPr>
              <a:t>щоправда</a:t>
            </a:r>
            <a:r>
              <a:rPr lang="ru-RU" i="1" dirty="0">
                <a:solidFill>
                  <a:schemeClr val="bg1"/>
                </a:solidFill>
              </a:rPr>
              <a:t>, разом </a:t>
            </a:r>
            <a:r>
              <a:rPr lang="ru-RU" i="1" dirty="0" err="1">
                <a:solidFill>
                  <a:schemeClr val="bg1"/>
                </a:solidFill>
              </a:rPr>
              <a:t>із</a:t>
            </a:r>
            <a:r>
              <a:rPr lang="ru-RU" i="1" dirty="0">
                <a:solidFill>
                  <a:schemeClr val="bg1"/>
                </a:solidFill>
              </a:rPr>
              <a:t> </a:t>
            </a:r>
            <a:r>
              <a:rPr lang="ru-RU" i="1" dirty="0" err="1">
                <a:solidFill>
                  <a:schemeClr val="bg1"/>
                </a:solidFill>
              </a:rPr>
              <a:t>вищим</a:t>
            </a:r>
            <a:r>
              <a:rPr lang="ru-RU" i="1" dirty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рівнем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відповідальності</a:t>
            </a:r>
            <a:r>
              <a:rPr lang="ru-RU" i="1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ru-RU" dirty="0" err="1" smtClean="0"/>
              <a:t>Проте</a:t>
            </a:r>
            <a:r>
              <a:rPr lang="ru-RU" dirty="0"/>
              <a:t>, </a:t>
            </a:r>
            <a:r>
              <a:rPr lang="ru-RU" dirty="0" err="1"/>
              <a:t>плануючи</a:t>
            </a:r>
            <a:r>
              <a:rPr lang="ru-RU" dirty="0"/>
              <a:t> </a:t>
            </a:r>
            <a:r>
              <a:rPr lang="ru-RU" dirty="0" err="1"/>
              <a:t>кар’єру</a:t>
            </a:r>
            <a:r>
              <a:rPr lang="ru-RU" dirty="0"/>
              <a:t> (а </a:t>
            </a:r>
            <a:r>
              <a:rPr lang="ru-RU" dirty="0" err="1"/>
              <a:t>її</a:t>
            </a:r>
            <a:r>
              <a:rPr lang="ru-RU" dirty="0"/>
              <a:t>, як і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активні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 smtClean="0"/>
              <a:t>людини</a:t>
            </a:r>
            <a:r>
              <a:rPr lang="ru-RU" dirty="0"/>
              <a:t>,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планувати</a:t>
            </a:r>
            <a:r>
              <a:rPr lang="ru-RU" dirty="0"/>
              <a:t> 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,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та </a:t>
            </a:r>
            <a:r>
              <a:rPr lang="ru-RU" dirty="0" err="1"/>
              <a:t>бажаний</a:t>
            </a:r>
            <a:r>
              <a:rPr lang="ru-RU" dirty="0"/>
              <a:t> </a:t>
            </a:r>
            <a:r>
              <a:rPr lang="ru-RU" dirty="0" smtClean="0"/>
              <a:t>стиль </a:t>
            </a:r>
            <a:r>
              <a:rPr lang="ru-RU" dirty="0" err="1"/>
              <a:t>життя</a:t>
            </a:r>
            <a:r>
              <a:rPr lang="ru-RU" dirty="0"/>
              <a:t>),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до </a:t>
            </a:r>
            <a:r>
              <a:rPr lang="ru-RU" dirty="0" err="1"/>
              <a:t>уваги</a:t>
            </a:r>
            <a:r>
              <a:rPr lang="ru-RU" dirty="0"/>
              <a:t> й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нефінансові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обставини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• 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конкретній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на </a:t>
            </a:r>
            <a:r>
              <a:rPr lang="ru-RU" dirty="0" err="1"/>
              <a:t>конкретній</a:t>
            </a:r>
            <a:r>
              <a:rPr lang="ru-RU" dirty="0"/>
              <a:t> </a:t>
            </a:r>
            <a:r>
              <a:rPr lang="ru-RU" dirty="0" err="1"/>
              <a:t>посаді</a:t>
            </a:r>
            <a:r>
              <a:rPr lang="ru-RU" dirty="0"/>
              <a:t>, яке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/>
              <a:t>стосунків</a:t>
            </a:r>
            <a:r>
              <a:rPr lang="ru-RU" dirty="0"/>
              <a:t> у </a:t>
            </a:r>
            <a:r>
              <a:rPr lang="ru-RU" dirty="0" err="1"/>
              <a:t>колективі</a:t>
            </a:r>
            <a:r>
              <a:rPr lang="ru-RU" dirty="0"/>
              <a:t>,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вподобанням</a:t>
            </a:r>
            <a:r>
              <a:rPr lang="ru-RU" dirty="0"/>
              <a:t> й </a:t>
            </a:r>
            <a:r>
              <a:rPr lang="ru-RU" dirty="0" err="1"/>
              <a:t>інтересам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•  </a:t>
            </a:r>
            <a:r>
              <a:rPr lang="ru-RU" dirty="0" err="1"/>
              <a:t>незалежність</a:t>
            </a:r>
            <a:r>
              <a:rPr lang="ru-RU" dirty="0"/>
              <a:t> і </a:t>
            </a:r>
            <a:r>
              <a:rPr lang="ru-RU" dirty="0" err="1"/>
              <a:t>гнучкість</a:t>
            </a:r>
            <a:r>
              <a:rPr lang="ru-RU" dirty="0"/>
              <a:t>, як-от: режим </a:t>
            </a:r>
            <a:r>
              <a:rPr lang="ru-RU" dirty="0" err="1"/>
              <a:t>роботи</a:t>
            </a:r>
            <a:r>
              <a:rPr lang="ru-RU" dirty="0"/>
              <a:t> та </a:t>
            </a:r>
            <a:r>
              <a:rPr lang="ru-RU" dirty="0" err="1"/>
              <a:t>відпочинку</a:t>
            </a:r>
            <a:r>
              <a:rPr lang="ru-RU" dirty="0"/>
              <a:t>,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 smtClean="0"/>
              <a:t>регламентований</a:t>
            </a:r>
            <a:r>
              <a:rPr lang="ru-RU" dirty="0" smtClean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творчий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•  </a:t>
            </a:r>
            <a:r>
              <a:rPr lang="ru-RU" dirty="0" err="1"/>
              <a:t>стабільність</a:t>
            </a:r>
            <a:r>
              <a:rPr lang="ru-RU" dirty="0"/>
              <a:t> та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роботою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, коли </a:t>
            </a:r>
            <a:r>
              <a:rPr lang="ru-RU" dirty="0" err="1"/>
              <a:t>регулярність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 smtClean="0"/>
              <a:t>надходжень</a:t>
            </a:r>
            <a:r>
              <a:rPr lang="ru-RU" dirty="0" smtClean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важити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, але </a:t>
            </a:r>
            <a:r>
              <a:rPr lang="ru-RU" dirty="0" err="1"/>
              <a:t>негарантоване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•  родина та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: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зміною</a:t>
            </a:r>
            <a:r>
              <a:rPr lang="ru-RU" dirty="0"/>
              <a:t> </a:t>
            </a:r>
            <a:r>
              <a:rPr lang="ru-RU" dirty="0" err="1"/>
              <a:t>сімейних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 smtClean="0"/>
              <a:t>народженням</a:t>
            </a:r>
            <a:r>
              <a:rPr lang="ru-RU" dirty="0" smtClean="0"/>
              <a:t> </a:t>
            </a:r>
            <a:r>
              <a:rPr lang="ru-RU" dirty="0" err="1"/>
              <a:t>дітей</a:t>
            </a:r>
            <a:r>
              <a:rPr lang="ru-RU" dirty="0"/>
              <a:t>, </a:t>
            </a:r>
            <a:r>
              <a:rPr lang="ru-RU" dirty="0" err="1"/>
              <a:t>більше</a:t>
            </a:r>
            <a:r>
              <a:rPr lang="ru-RU" dirty="0"/>
              <a:t> часу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приділяти</a:t>
            </a:r>
            <a:r>
              <a:rPr lang="ru-RU" dirty="0"/>
              <a:t> </a:t>
            </a:r>
            <a:r>
              <a:rPr lang="ru-RU" dirty="0" err="1"/>
              <a:t>вихованню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, </a:t>
            </a:r>
            <a:r>
              <a:rPr lang="ru-RU" dirty="0" err="1" smtClean="0"/>
              <a:t>навпаки</a:t>
            </a:r>
            <a:r>
              <a:rPr lang="ru-RU" dirty="0"/>
              <a:t>, </a:t>
            </a:r>
            <a:r>
              <a:rPr lang="ru-RU" dirty="0" err="1"/>
              <a:t>зароблянню</a:t>
            </a:r>
            <a:r>
              <a:rPr lang="ru-RU" dirty="0"/>
              <a:t> грошей для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більшої</a:t>
            </a:r>
            <a:r>
              <a:rPr lang="ru-RU" dirty="0"/>
              <a:t> </a:t>
            </a:r>
            <a:r>
              <a:rPr lang="ru-RU" dirty="0" err="1"/>
              <a:t>сім’ї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903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3768" y="368514"/>
            <a:ext cx="108043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айнятість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доходу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формах, яка не заборонена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617367" y="2327673"/>
            <a:ext cx="51976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чудовий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мрій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замислитися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обрати те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припаде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026" name="Picture 2" descr="Атипова зайнятість населення (дослідження) - Главко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46" y="2319481"/>
            <a:ext cx="56007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6379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8632" y="0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особистої зайнятості:</a:t>
            </a:r>
          </a:p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робота за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наймом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самозайнятість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або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підприємництво.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8758" y="1815882"/>
            <a:ext cx="1157437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наймом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установи, органу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регулярно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рацевлаштування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роботодавець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виплачує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плату.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роботодавець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роботодавець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упродовж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упродовж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упродовж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en-US" sz="2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0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амозайнятість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компанії-клієнта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Таких людей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фрілансерами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компанії-клієнта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вимірні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результатами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ідприємництво</a:t>
            </a:r>
            <a:r>
              <a:rPr lang="ru-RU" sz="2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регулярна (систематична),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основою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держава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всіляко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малого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0683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199" y="559384"/>
            <a:ext cx="1106905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Найманий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плати за свою роботу.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доволі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виокремлюють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оклади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тарифні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ставки)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бонуси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надбавки)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плату: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виплачується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в межах так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званих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звичайних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та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3597817"/>
            <a:ext cx="110690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 менеджера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наполовину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касира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бухгалтера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найімовірніше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переважатиме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оклад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плата)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32297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t="2096" b="879"/>
          <a:stretch/>
        </p:blipFill>
        <p:spPr>
          <a:xfrm>
            <a:off x="6629325" y="133641"/>
            <a:ext cx="4076095" cy="665401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26942" y="1098453"/>
            <a:ext cx="49518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видами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2022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3325" y="3304960"/>
            <a:ext cx="57267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</a:t>
            </a:r>
            <a:r>
              <a:rPr lang="ru-RU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диктує</a:t>
            </a:r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умовне</a:t>
            </a:r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4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 і </a:t>
            </a:r>
            <a:r>
              <a:rPr lang="ru-RU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робочу</a:t>
            </a:r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силу.</a:t>
            </a:r>
          </a:p>
        </p:txBody>
      </p:sp>
    </p:spTree>
    <p:extLst>
      <p:ext uri="{BB962C8B-B14F-4D97-AF65-F5344CB8AC3E}">
        <p14:creationId xmlns:p14="http://schemas.microsoft.com/office/powerpoint/2010/main" val="683594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2692" y="70340"/>
            <a:ext cx="4666884" cy="671376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735" y="3076282"/>
            <a:ext cx="4772025" cy="31813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1747" y="123483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 по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962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166" y="463459"/>
            <a:ext cx="1109940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перетині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одних людей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дібностями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задля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оціального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(попит).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66" y="2250831"/>
            <a:ext cx="5872474" cy="428712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822831" y="2250831"/>
            <a:ext cx="416403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рис.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співіснує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сегментацією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1115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3386" y="425438"/>
            <a:ext cx="10944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Мінімальна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роботодавець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найманим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963" y="1623207"/>
            <a:ext cx="3752850" cy="49339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146387" y="2532184"/>
            <a:ext cx="35450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Динаміка мінімальної заробітної плати в Україні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73222" y="4637035"/>
            <a:ext cx="24913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https://ilostat.ilo.org/</a:t>
            </a:r>
          </a:p>
        </p:txBody>
      </p:sp>
    </p:spTree>
    <p:extLst>
      <p:ext uri="{BB962C8B-B14F-4D97-AF65-F5344CB8AC3E}">
        <p14:creationId xmlns:p14="http://schemas.microsoft.com/office/powerpoint/2010/main" val="60978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63500" y="889000"/>
            <a:ext cx="5990455" cy="5732575"/>
            <a:chOff x="0" y="850900"/>
            <a:chExt cx="5990455" cy="5732575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850900"/>
              <a:ext cx="5990455" cy="2648002"/>
            </a:xfrm>
            <a:prstGeom prst="rect">
              <a:avLst/>
            </a:prstGeom>
          </p:spPr>
        </p:pic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507120"/>
              <a:ext cx="5990455" cy="3076355"/>
            </a:xfrm>
            <a:prstGeom prst="rect">
              <a:avLst/>
            </a:prstGeom>
          </p:spPr>
        </p:pic>
      </p:grpSp>
      <p:grpSp>
        <p:nvGrpSpPr>
          <p:cNvPr id="7" name="Группа 6"/>
          <p:cNvGrpSpPr/>
          <p:nvPr/>
        </p:nvGrpSpPr>
        <p:grpSpPr>
          <a:xfrm>
            <a:off x="6138470" y="1486450"/>
            <a:ext cx="5990030" cy="4117540"/>
            <a:chOff x="6222999" y="923648"/>
            <a:chExt cx="5990030" cy="4117540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23405" y="1964907"/>
              <a:ext cx="5989624" cy="3076281"/>
            </a:xfrm>
            <a:prstGeom prst="rect">
              <a:avLst/>
            </a:prstGeom>
          </p:spPr>
        </p:pic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222999" y="923648"/>
              <a:ext cx="5977330" cy="1057552"/>
            </a:xfrm>
            <a:prstGeom prst="rect">
              <a:avLst/>
            </a:prstGeom>
          </p:spPr>
        </p:pic>
      </p:grpSp>
      <p:sp>
        <p:nvSpPr>
          <p:cNvPr id="8" name="Прямоугольник 7"/>
          <p:cNvSpPr/>
          <p:nvPr/>
        </p:nvSpPr>
        <p:spPr>
          <a:xfrm>
            <a:off x="304800" y="224135"/>
            <a:ext cx="114427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/>
              <a:t>Безробіття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(за </a:t>
            </a:r>
            <a:r>
              <a:rPr lang="ru-RU" dirty="0" err="1"/>
              <a:t>методологією</a:t>
            </a:r>
            <a:r>
              <a:rPr lang="ru-RU" dirty="0"/>
              <a:t> МОП)  за </a:t>
            </a:r>
            <a:r>
              <a:rPr lang="ru-RU" dirty="0" err="1"/>
              <a:t>статтю</a:t>
            </a:r>
            <a:r>
              <a:rPr lang="ru-RU" dirty="0"/>
              <a:t>, типом </a:t>
            </a:r>
            <a:r>
              <a:rPr lang="ru-RU" dirty="0" err="1"/>
              <a:t>місцевості</a:t>
            </a:r>
            <a:r>
              <a:rPr lang="ru-RU" dirty="0"/>
              <a:t> та </a:t>
            </a:r>
            <a:r>
              <a:rPr lang="ru-RU" dirty="0" err="1"/>
              <a:t>віковими</a:t>
            </a:r>
            <a:r>
              <a:rPr lang="ru-RU" dirty="0"/>
              <a:t> </a:t>
            </a:r>
            <a:r>
              <a:rPr lang="ru-RU" dirty="0" err="1"/>
              <a:t>групами</a:t>
            </a:r>
            <a:r>
              <a:rPr lang="ru-RU" dirty="0"/>
              <a:t> у 2021 </a:t>
            </a:r>
            <a:r>
              <a:rPr lang="ru-RU" dirty="0" err="1"/>
              <a:t>році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705688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176</TotalTime>
  <Words>2013</Words>
  <Application>Microsoft Office PowerPoint</Application>
  <PresentationFormat>Широкоэкранный</PresentationFormat>
  <Paragraphs>74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Inna</dc:creator>
  <cp:lastModifiedBy>Inna</cp:lastModifiedBy>
  <cp:revision>15</cp:revision>
  <dcterms:created xsi:type="dcterms:W3CDTF">2023-02-14T18:49:28Z</dcterms:created>
  <dcterms:modified xsi:type="dcterms:W3CDTF">2023-02-22T08:04:13Z</dcterms:modified>
</cp:coreProperties>
</file>