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5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6B3306-3980-4CB1-8B7B-282DC701F222}">
          <p14:sldIdLst>
            <p14:sldId id="256"/>
            <p14:sldId id="268"/>
            <p14:sldId id="258"/>
          </p14:sldIdLst>
        </p14:section>
        <p14:section name="Раздел без заголовка" id="{582C1F70-F109-47CA-BA58-75E8738B3603}">
          <p14:sldIdLst>
            <p14:sldId id="259"/>
            <p14:sldId id="260"/>
            <p14:sldId id="261"/>
            <p14:sldId id="262"/>
            <p14:sldId id="263"/>
            <p14:sldId id="271"/>
            <p14:sldId id="265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0146"/>
            <a:ext cx="7772400" cy="1780108"/>
          </a:xfrm>
        </p:spPr>
        <p:txBody>
          <a:bodyPr/>
          <a:lstStyle/>
          <a:p>
            <a:r>
              <a:rPr dirty="0"/>
              <a:t>Modal </a:t>
            </a:r>
            <a:r>
              <a:rPr dirty="0" smtClean="0"/>
              <a:t>Verbs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1"/>
            <a:ext cx="6400800" cy="1473200"/>
          </a:xfrm>
        </p:spPr>
        <p:txBody>
          <a:bodyPr>
            <a:normAutofit/>
          </a:bodyPr>
          <a:lstStyle/>
          <a:p>
            <a:r>
              <a:rPr sz="2800" dirty="0"/>
              <a:t>Can, Could, Be able to, May, Might, Must, Have to, </a:t>
            </a:r>
            <a:r>
              <a:rPr sz="2800" dirty="0" smtClean="0"/>
              <a:t>Should</a:t>
            </a:r>
            <a:r>
              <a:rPr lang="en-US" sz="2800" dirty="0" smtClean="0"/>
              <a:t>, Need</a:t>
            </a:r>
            <a:endParaRPr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Використовується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порад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 smtClean="0"/>
              <a:t>рекомендацій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r>
              <a:rPr dirty="0"/>
              <a:t>You should study more.</a:t>
            </a:r>
          </a:p>
          <a:p>
            <a:r>
              <a:rPr dirty="0"/>
              <a:t>You should see a doctor.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SHOULD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NEEDN’T/DON’T NEED TO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NEEDN’T</a:t>
            </a:r>
            <a:r>
              <a:rPr lang="en-US" dirty="0" smtClean="0"/>
              <a:t> </a:t>
            </a:r>
            <a:r>
              <a:rPr lang="uk-UA" dirty="0" smtClean="0"/>
              <a:t>вживається щоб показати, що немає необхідності щось робити </a:t>
            </a:r>
            <a:r>
              <a:rPr lang="uk-UA" u="sng" dirty="0" smtClean="0"/>
              <a:t>у конкретному випадку </a:t>
            </a:r>
            <a:r>
              <a:rPr lang="en-US" dirty="0" smtClean="0"/>
              <a:t>She needn’t cook dinner, we go to the restaurant in the evening</a:t>
            </a:r>
            <a:endParaRPr lang="uk-UA" dirty="0" smtClean="0"/>
          </a:p>
          <a:p>
            <a:endParaRPr lang="uk-UA" dirty="0"/>
          </a:p>
          <a:p>
            <a:r>
              <a:rPr lang="en-US" dirty="0" smtClean="0">
                <a:solidFill>
                  <a:srgbClr val="C00000"/>
                </a:solidFill>
              </a:rPr>
              <a:t>DON’T NEED TO </a:t>
            </a:r>
            <a:r>
              <a:rPr lang="uk-UA" dirty="0" smtClean="0"/>
              <a:t>вживається, </a:t>
            </a:r>
            <a:endParaRPr lang="en-US" dirty="0" smtClean="0"/>
          </a:p>
          <a:p>
            <a:pPr marL="651510" indent="-514350">
              <a:buAutoNum type="arabicParenR"/>
            </a:pPr>
            <a:r>
              <a:rPr lang="uk-UA" dirty="0" smtClean="0"/>
              <a:t>щоб показати, що немає необхідності щось робити  </a:t>
            </a:r>
            <a:r>
              <a:rPr lang="uk-UA" u="sng" dirty="0" smtClean="0"/>
              <a:t>взагалі </a:t>
            </a:r>
            <a:r>
              <a:rPr lang="en-US" dirty="0"/>
              <a:t> </a:t>
            </a:r>
            <a:r>
              <a:rPr lang="en-US" dirty="0" smtClean="0"/>
              <a:t>I don’t need to buy milk. I don’t drink it.</a:t>
            </a:r>
          </a:p>
          <a:p>
            <a:pPr marL="651510" indent="-514350">
              <a:buAutoNum type="arabicParenR"/>
            </a:pPr>
            <a:r>
              <a:rPr lang="uk-UA" dirty="0" smtClean="0"/>
              <a:t>Коли комусь надаємо дозвіл не робити щось </a:t>
            </a:r>
          </a:p>
          <a:p>
            <a:pPr marL="137160" indent="0">
              <a:buNone/>
            </a:pPr>
            <a:r>
              <a:rPr lang="en-US" dirty="0" smtClean="0"/>
              <a:t>You don’t need to clean the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6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правила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Після модальних дієслів частка </a:t>
            </a:r>
            <a:r>
              <a:rPr lang="en-US" dirty="0" smtClean="0"/>
              <a:t> TO </a:t>
            </a:r>
            <a:r>
              <a:rPr lang="uk-UA" dirty="0" smtClean="0"/>
              <a:t>не вживається (за </a:t>
            </a:r>
            <a:r>
              <a:rPr lang="uk-UA" dirty="0" err="1" smtClean="0"/>
              <a:t>винят</a:t>
            </a:r>
            <a:r>
              <a:rPr lang="ru-RU" dirty="0" smtClean="0"/>
              <a:t>ко</a:t>
            </a:r>
            <a:r>
              <a:rPr lang="uk-UA" dirty="0" smtClean="0"/>
              <a:t>м </a:t>
            </a:r>
            <a:r>
              <a:rPr lang="en-US" dirty="0" smtClean="0"/>
              <a:t>HAVE TO, OUGHT TO)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До модальних дієслів не додаються закінчення;</a:t>
            </a:r>
            <a:endParaRPr lang="en-US" dirty="0" smtClean="0"/>
          </a:p>
          <a:p>
            <a:r>
              <a:rPr lang="uk-UA" dirty="0" smtClean="0"/>
              <a:t>Модальні дієслова самі від себе утворюють заперечну і питальну форму речень.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438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085" y="2481503"/>
            <a:ext cx="7911715" cy="345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 err="1"/>
              <a:t>Використовується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lang="uk-UA" dirty="0" smtClean="0"/>
              <a:t>показу фізичної і розумової здатності </a:t>
            </a:r>
            <a:r>
              <a:rPr lang="uk-UA" dirty="0" smtClean="0">
                <a:solidFill>
                  <a:srgbClr val="FF0000"/>
                </a:solidFill>
              </a:rPr>
              <a:t>у теперішньому часі</a:t>
            </a:r>
            <a:endParaRPr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dirty="0" smtClean="0"/>
              <a:t>• </a:t>
            </a:r>
            <a:r>
              <a:rPr dirty="0" err="1"/>
              <a:t>дозволу</a:t>
            </a:r>
            <a:r>
              <a:rPr dirty="0"/>
              <a:t> (</a:t>
            </a:r>
            <a:r>
              <a:rPr dirty="0" err="1"/>
              <a:t>неформально</a:t>
            </a:r>
            <a:r>
              <a:rPr dirty="0" smtClean="0"/>
              <a:t>)</a:t>
            </a:r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I can speak English.</a:t>
            </a:r>
          </a:p>
          <a:p>
            <a:pPr marL="0" indent="0">
              <a:buNone/>
            </a:pPr>
            <a:r>
              <a:rPr dirty="0"/>
              <a:t>Can I open the window</a:t>
            </a:r>
            <a:r>
              <a:rPr dirty="0" smtClean="0"/>
              <a:t>?</a:t>
            </a:r>
            <a:endParaRPr lang="uk-UA" dirty="0" smtClean="0"/>
          </a:p>
          <a:p>
            <a:pPr marL="0" indent="0" algn="just">
              <a:buNone/>
            </a:pPr>
            <a:endParaRPr lang="uk-UA" i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i="1" dirty="0" smtClean="0">
                <a:solidFill>
                  <a:srgbClr val="00B0F0"/>
                </a:solidFill>
              </a:rPr>
              <a:t>Також вживається непряме значення дієслова </a:t>
            </a:r>
            <a:r>
              <a:rPr lang="en-US" i="1" dirty="0" smtClean="0">
                <a:solidFill>
                  <a:srgbClr val="00B0F0"/>
                </a:solidFill>
              </a:rPr>
              <a:t>CAN</a:t>
            </a:r>
            <a:r>
              <a:rPr lang="uk-UA" i="1" dirty="0" smtClean="0">
                <a:solidFill>
                  <a:srgbClr val="00B0F0"/>
                </a:solidFill>
              </a:rPr>
              <a:t>, яке перекладається «невже». </a:t>
            </a:r>
            <a:r>
              <a:rPr lang="en-US" i="1" dirty="0" smtClean="0">
                <a:solidFill>
                  <a:srgbClr val="00B0F0"/>
                </a:solidFill>
              </a:rPr>
              <a:t>He can’t be a student – </a:t>
            </a:r>
            <a:r>
              <a:rPr lang="uk-UA" i="1" dirty="0" smtClean="0">
                <a:solidFill>
                  <a:srgbClr val="00B0F0"/>
                </a:solidFill>
              </a:rPr>
              <a:t>Невже він студент?</a:t>
            </a:r>
            <a:endParaRPr i="1" dirty="0">
              <a:solidFill>
                <a:srgbClr val="00B0F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218267"/>
            <a:ext cx="7565351" cy="350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Використовується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lang="ru-RU" dirty="0"/>
              <a:t>показу </a:t>
            </a:r>
            <a:r>
              <a:rPr lang="ru-RU" dirty="0" err="1"/>
              <a:t>фізичної</a:t>
            </a:r>
            <a:r>
              <a:rPr lang="ru-RU" dirty="0"/>
              <a:t> і </a:t>
            </a:r>
            <a:r>
              <a:rPr lang="ru-RU" dirty="0" err="1"/>
              <a:t>розумової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у </a:t>
            </a:r>
            <a:r>
              <a:rPr lang="ru-RU" dirty="0" err="1" smtClean="0">
                <a:solidFill>
                  <a:srgbClr val="FF0000"/>
                </a:solidFill>
              </a:rPr>
              <a:t>минулому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часі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ввічливих</a:t>
            </a:r>
            <a:r>
              <a:rPr dirty="0"/>
              <a:t> </a:t>
            </a:r>
            <a:r>
              <a:rPr dirty="0" err="1" smtClean="0"/>
              <a:t>прохань</a:t>
            </a:r>
            <a:endParaRPr lang="uk-UA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I could swim when I was five.</a:t>
            </a:r>
          </a:p>
          <a:p>
            <a:pPr marL="0" indent="0">
              <a:buNone/>
            </a:pPr>
            <a:r>
              <a:rPr dirty="0"/>
              <a:t>Could you help me</a:t>
            </a:r>
            <a:r>
              <a:rPr dirty="0" smtClean="0"/>
              <a:t>?</a:t>
            </a:r>
            <a:endParaRPr lang="uk-UA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COULD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09211"/>
            <a:ext cx="7814733" cy="4030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Означає</a:t>
            </a:r>
            <a:r>
              <a:rPr dirty="0"/>
              <a:t> '</a:t>
            </a:r>
            <a:r>
              <a:rPr dirty="0" err="1"/>
              <a:t>бути</a:t>
            </a:r>
            <a:r>
              <a:rPr dirty="0"/>
              <a:t> </a:t>
            </a:r>
            <a:r>
              <a:rPr dirty="0" err="1"/>
              <a:t>спроможним</a:t>
            </a:r>
            <a:r>
              <a:rPr dirty="0"/>
              <a:t> </a:t>
            </a:r>
            <a:r>
              <a:rPr dirty="0" err="1"/>
              <a:t>щось</a:t>
            </a:r>
            <a:r>
              <a:rPr dirty="0"/>
              <a:t> </a:t>
            </a:r>
            <a:r>
              <a:rPr dirty="0" err="1"/>
              <a:t>зробити</a:t>
            </a:r>
            <a:r>
              <a:rPr dirty="0"/>
              <a:t>'.</a:t>
            </a:r>
          </a:p>
          <a:p>
            <a:pPr marL="0" indent="0">
              <a:buNone/>
            </a:pPr>
            <a:r>
              <a:rPr dirty="0" err="1"/>
              <a:t>Використовується</a:t>
            </a:r>
            <a:r>
              <a:rPr dirty="0"/>
              <a:t> в </a:t>
            </a:r>
            <a:r>
              <a:rPr dirty="0" err="1"/>
              <a:t>різних</a:t>
            </a:r>
            <a:r>
              <a:rPr dirty="0"/>
              <a:t> </a:t>
            </a:r>
            <a:r>
              <a:rPr dirty="0" err="1"/>
              <a:t>часах</a:t>
            </a:r>
            <a:r>
              <a:rPr dirty="0"/>
              <a:t>.</a:t>
            </a:r>
          </a:p>
          <a:p>
            <a:pPr marL="137160" indent="0">
              <a:buNone/>
            </a:pPr>
            <a:endParaRPr lang="uk-UA" dirty="0" smtClean="0"/>
          </a:p>
          <a:p>
            <a:pPr marL="137160" indent="0">
              <a:buNone/>
            </a:pPr>
            <a:r>
              <a:rPr lang="uk-UA" dirty="0" smtClean="0"/>
              <a:t>Форма </a:t>
            </a:r>
            <a:r>
              <a:rPr lang="en-US" dirty="0" smtClean="0"/>
              <a:t> </a:t>
            </a:r>
            <a:r>
              <a:rPr lang="en-US" dirty="0"/>
              <a:t>to be able to </a:t>
            </a:r>
          </a:p>
          <a:p>
            <a:r>
              <a:rPr lang="uk-UA" dirty="0"/>
              <a:t> у теперішньому часі: </a:t>
            </a:r>
            <a:r>
              <a:rPr lang="en-US" dirty="0"/>
              <a:t>am (is, are) able to – I am able to read</a:t>
            </a:r>
          </a:p>
          <a:p>
            <a:r>
              <a:rPr lang="uk-UA" dirty="0"/>
              <a:t>У минулому часі : </a:t>
            </a:r>
            <a:r>
              <a:rPr lang="en-US" dirty="0"/>
              <a:t>was (were) able to- I was able to swim</a:t>
            </a:r>
          </a:p>
          <a:p>
            <a:r>
              <a:rPr lang="uk-UA" dirty="0">
                <a:solidFill>
                  <a:srgbClr val="FF0000"/>
                </a:solidFill>
              </a:rPr>
              <a:t>У майбутньому часі</a:t>
            </a:r>
            <a:r>
              <a:rPr lang="uk-UA" dirty="0"/>
              <a:t>: </a:t>
            </a:r>
            <a:r>
              <a:rPr lang="en-US" dirty="0"/>
              <a:t>Will be able to- I will be able to swim tomorrow</a:t>
            </a:r>
            <a:endParaRPr lang="uk-UA" dirty="0"/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 ABLE 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Використовується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формального</a:t>
            </a:r>
            <a:r>
              <a:rPr dirty="0"/>
              <a:t> </a:t>
            </a:r>
            <a:r>
              <a:rPr dirty="0" err="1"/>
              <a:t>дозволу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 smtClean="0"/>
              <a:t>можливості</a:t>
            </a:r>
            <a:r>
              <a:rPr lang="uk-UA" dirty="0" smtClean="0"/>
              <a:t> (з відтінком впевненості)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May I come in?</a:t>
            </a:r>
          </a:p>
          <a:p>
            <a:pPr marL="0" indent="0">
              <a:buNone/>
            </a:pPr>
            <a:r>
              <a:rPr dirty="0"/>
              <a:t>It may rain today.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 err="1"/>
              <a:t>Означає</a:t>
            </a:r>
            <a:r>
              <a:rPr dirty="0"/>
              <a:t> </a:t>
            </a:r>
            <a:endParaRPr lang="uk-UA" dirty="0" smtClean="0"/>
          </a:p>
          <a:p>
            <a:r>
              <a:rPr dirty="0" err="1" smtClean="0"/>
              <a:t>менш</a:t>
            </a:r>
            <a:r>
              <a:rPr dirty="0" smtClean="0"/>
              <a:t> </a:t>
            </a:r>
            <a:r>
              <a:rPr dirty="0" err="1"/>
              <a:t>імовірну</a:t>
            </a:r>
            <a:r>
              <a:rPr dirty="0"/>
              <a:t> </a:t>
            </a:r>
            <a:r>
              <a:rPr dirty="0" err="1" smtClean="0"/>
              <a:t>можливість</a:t>
            </a:r>
            <a:r>
              <a:rPr lang="uk-UA" dirty="0" smtClean="0"/>
              <a:t> (з відтінком невпевненості)</a:t>
            </a:r>
          </a:p>
          <a:p>
            <a:r>
              <a:rPr lang="uk-UA" dirty="0" smtClean="0"/>
              <a:t>докір</a:t>
            </a:r>
          </a:p>
          <a:p>
            <a:r>
              <a:rPr lang="uk-UA" dirty="0"/>
              <a:t>п</a:t>
            </a:r>
            <a:r>
              <a:rPr lang="uk-UA" dirty="0" smtClean="0"/>
              <a:t>рипущення певної дії в минулому</a:t>
            </a:r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r>
              <a:rPr dirty="0"/>
              <a:t>It might snow tonight.</a:t>
            </a:r>
          </a:p>
          <a:p>
            <a:r>
              <a:rPr dirty="0"/>
              <a:t>She might </a:t>
            </a:r>
            <a:r>
              <a:rPr lang="en-US" dirty="0" smtClean="0"/>
              <a:t>be more attentive</a:t>
            </a:r>
          </a:p>
          <a:p>
            <a:r>
              <a:rPr lang="en-US" dirty="0" smtClean="0"/>
              <a:t>They might have missed the train</a:t>
            </a:r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MIGHT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 err="1"/>
              <a:t>Означає</a:t>
            </a:r>
            <a:r>
              <a:rPr dirty="0"/>
              <a:t> </a:t>
            </a:r>
            <a:endParaRPr lang="en-US" dirty="0" smtClean="0"/>
          </a:p>
          <a:p>
            <a:r>
              <a:rPr dirty="0" err="1" smtClean="0"/>
              <a:t>сильний</a:t>
            </a:r>
            <a:r>
              <a:rPr dirty="0" smtClean="0"/>
              <a:t> </a:t>
            </a:r>
            <a:r>
              <a:rPr dirty="0" err="1"/>
              <a:t>обов'язок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 smtClean="0"/>
              <a:t>необхідність</a:t>
            </a:r>
            <a:endParaRPr lang="en-US" dirty="0" smtClean="0"/>
          </a:p>
          <a:p>
            <a:r>
              <a:rPr lang="uk-UA" dirty="0"/>
              <a:t>н</a:t>
            </a:r>
            <a:r>
              <a:rPr lang="uk-UA" dirty="0" smtClean="0"/>
              <a:t>аказ або заборону</a:t>
            </a:r>
          </a:p>
          <a:p>
            <a:r>
              <a:rPr lang="uk-UA" dirty="0" smtClean="0"/>
              <a:t>внутрішнє особисте переконання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Examples:</a:t>
            </a:r>
          </a:p>
          <a:p>
            <a:r>
              <a:rPr dirty="0"/>
              <a:t>You must wear a seatbelt</a:t>
            </a:r>
            <a:r>
              <a:rPr dirty="0" smtClean="0"/>
              <a:t>.</a:t>
            </a:r>
            <a:endParaRPr lang="en-US" dirty="0" smtClean="0"/>
          </a:p>
          <a:p>
            <a:r>
              <a:rPr lang="en-US" dirty="0" smtClean="0"/>
              <a:t>You mustn’t drive on red light.</a:t>
            </a:r>
            <a:endParaRPr dirty="0"/>
          </a:p>
          <a:p>
            <a:r>
              <a:rPr lang="en-US" dirty="0"/>
              <a:t>I</a:t>
            </a:r>
            <a:r>
              <a:rPr dirty="0" smtClean="0"/>
              <a:t> </a:t>
            </a:r>
            <a:r>
              <a:rPr dirty="0"/>
              <a:t>must do homework.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914192"/>
              </p:ext>
            </p:extLst>
          </p:nvPr>
        </p:nvGraphicFramePr>
        <p:xfrm>
          <a:off x="429390" y="1648273"/>
          <a:ext cx="8382100" cy="4877217"/>
        </p:xfrm>
        <a:graphic>
          <a:graphicData uri="http://schemas.openxmlformats.org/drawingml/2006/table">
            <a:tbl>
              <a:tblPr/>
              <a:tblGrid>
                <a:gridCol w="2095525"/>
                <a:gridCol w="2095525"/>
                <a:gridCol w="2095525"/>
                <a:gridCol w="2095525"/>
              </a:tblGrid>
              <a:tr h="487654">
                <a:tc>
                  <a:txBody>
                    <a:bodyPr/>
                    <a:lstStyle/>
                    <a:p>
                      <a:r>
                        <a:rPr lang="uk-UA" sz="1700" dirty="0"/>
                        <a:t>Час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700"/>
                        <a:t>Ствердження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700"/>
                        <a:t>Заперечення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700"/>
                        <a:t>Питання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0955">
                <a:tc>
                  <a:txBody>
                    <a:bodyPr/>
                    <a:lstStyle/>
                    <a:p>
                      <a:r>
                        <a:rPr lang="en-US" sz="1700" b="1"/>
                        <a:t>Present</a:t>
                      </a:r>
                      <a:endParaRPr lang="en-US" sz="1700"/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I / You / We / They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have to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700" dirty="0"/>
                        <a:t>work </a:t>
                      </a:r>
                      <a:endParaRPr lang="uk-UA" sz="1700" dirty="0" smtClean="0"/>
                    </a:p>
                    <a:p>
                      <a:r>
                        <a:rPr lang="en-US" sz="1700" dirty="0" smtClean="0"/>
                        <a:t>He </a:t>
                      </a:r>
                      <a:r>
                        <a:rPr lang="en-US" sz="1700" dirty="0"/>
                        <a:t>/ She / It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has to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700" dirty="0"/>
                        <a:t>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I / You / We / They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do not have to</a:t>
                      </a:r>
                      <a:r>
                        <a:rPr lang="en-US" sz="1700" dirty="0"/>
                        <a:t> work </a:t>
                      </a:r>
                      <a:endParaRPr lang="uk-UA" sz="1700" dirty="0" smtClean="0"/>
                    </a:p>
                    <a:p>
                      <a:r>
                        <a:rPr lang="en-US" sz="1700" dirty="0" smtClean="0"/>
                        <a:t>He </a:t>
                      </a:r>
                      <a:r>
                        <a:rPr lang="en-US" sz="1700" dirty="0"/>
                        <a:t>/ She / It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does not have to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700" dirty="0"/>
                        <a:t>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Do</a:t>
                      </a:r>
                      <a:r>
                        <a:rPr lang="en-US" sz="1700" dirty="0"/>
                        <a:t> I / you / we / they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have to</a:t>
                      </a:r>
                      <a:r>
                        <a:rPr lang="en-US" sz="1700" dirty="0"/>
                        <a:t> work? </a:t>
                      </a:r>
                      <a:endParaRPr lang="uk-UA" sz="1700" dirty="0" smtClean="0"/>
                    </a:p>
                    <a:p>
                      <a:r>
                        <a:rPr lang="en-US" sz="1700" b="1" dirty="0" smtClean="0">
                          <a:solidFill>
                            <a:srgbClr val="FF0000"/>
                          </a:solidFill>
                        </a:rPr>
                        <a:t>Does</a:t>
                      </a:r>
                      <a:r>
                        <a:rPr lang="en-US" sz="17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700" dirty="0"/>
                        <a:t>he / she / it </a:t>
                      </a:r>
                      <a:r>
                        <a:rPr lang="en-US" sz="1700" b="1" dirty="0">
                          <a:solidFill>
                            <a:srgbClr val="FF0000"/>
                          </a:solidFill>
                        </a:rPr>
                        <a:t>have to</a:t>
                      </a:r>
                      <a:r>
                        <a:rPr lang="en-US" sz="17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700" dirty="0"/>
                        <a:t>work?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9304">
                <a:tc>
                  <a:txBody>
                    <a:bodyPr/>
                    <a:lstStyle/>
                    <a:p>
                      <a:r>
                        <a:rPr lang="en-US" sz="1700" b="1"/>
                        <a:t>Past</a:t>
                      </a:r>
                      <a:endParaRPr lang="en-US" sz="1700"/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I / You / He / She / It / We / They </a:t>
                      </a:r>
                      <a:r>
                        <a:rPr lang="en-US" sz="1700" b="1"/>
                        <a:t>had to</a:t>
                      </a:r>
                      <a:r>
                        <a:rPr lang="en-US" sz="1700"/>
                        <a:t> 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I / You / He / She / It / We / They </a:t>
                      </a:r>
                      <a:r>
                        <a:rPr lang="en-US" sz="1700" b="1"/>
                        <a:t>did not have to</a:t>
                      </a:r>
                      <a:r>
                        <a:rPr lang="en-US" sz="1700"/>
                        <a:t> 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1"/>
                        <a:t>Did</a:t>
                      </a:r>
                      <a:r>
                        <a:rPr lang="en-US" sz="1700"/>
                        <a:t> I / you / he / she / it / we / they </a:t>
                      </a:r>
                      <a:r>
                        <a:rPr lang="en-US" sz="1700" b="1"/>
                        <a:t>have to</a:t>
                      </a:r>
                      <a:r>
                        <a:rPr lang="en-US" sz="1700"/>
                        <a:t> work?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9304">
                <a:tc>
                  <a:txBody>
                    <a:bodyPr/>
                    <a:lstStyle/>
                    <a:p>
                      <a:r>
                        <a:rPr lang="en-US" sz="1700" b="1"/>
                        <a:t>Future</a:t>
                      </a:r>
                      <a:endParaRPr lang="en-US" sz="1700"/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I / You / He / She / It / We / They </a:t>
                      </a:r>
                      <a:r>
                        <a:rPr lang="en-US" sz="1700" b="1"/>
                        <a:t>will have to</a:t>
                      </a:r>
                      <a:r>
                        <a:rPr lang="en-US" sz="1700"/>
                        <a:t> 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I / You / He / She / It / We / They </a:t>
                      </a:r>
                      <a:r>
                        <a:rPr lang="en-US" sz="1700" b="1"/>
                        <a:t>will not have to</a:t>
                      </a:r>
                      <a:r>
                        <a:rPr lang="en-US" sz="1700"/>
                        <a:t> work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1" dirty="0"/>
                        <a:t>Will</a:t>
                      </a:r>
                      <a:r>
                        <a:rPr lang="en-US" sz="1700" dirty="0"/>
                        <a:t> I / you / he / she / it / we / they </a:t>
                      </a:r>
                      <a:r>
                        <a:rPr lang="en-US" sz="1700" b="1" dirty="0"/>
                        <a:t>have to</a:t>
                      </a:r>
                      <a:r>
                        <a:rPr lang="en-US" sz="1700" dirty="0"/>
                        <a:t> work?</a:t>
                      </a:r>
                    </a:p>
                  </a:txBody>
                  <a:tcPr marL="86281" marR="86281" marT="43140" marB="431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9390" y="487279"/>
            <a:ext cx="8382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HAVE TO </a:t>
            </a:r>
            <a:r>
              <a:rPr lang="en-US" sz="3600" b="1" dirty="0" err="1"/>
              <a:t>як</a:t>
            </a:r>
            <a:r>
              <a:rPr lang="en-US" sz="3600" b="1" dirty="0"/>
              <a:t> </a:t>
            </a:r>
            <a:r>
              <a:rPr lang="en-US" sz="3600" b="1" dirty="0" err="1"/>
              <a:t>еквівалент</a:t>
            </a:r>
            <a:r>
              <a:rPr lang="en-US" sz="3600" b="1" dirty="0"/>
              <a:t> MUST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774171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</TotalTime>
  <Words>574</Words>
  <Application>Microsoft Office PowerPoint</Application>
  <PresentationFormat>Экран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Modal Verbs</vt:lpstr>
      <vt:lpstr>Загальні правила вживання</vt:lpstr>
      <vt:lpstr>CAN</vt:lpstr>
      <vt:lpstr>COULD</vt:lpstr>
      <vt:lpstr>BE ABLE TO</vt:lpstr>
      <vt:lpstr>MAY</vt:lpstr>
      <vt:lpstr>MIGHT</vt:lpstr>
      <vt:lpstr>MUST</vt:lpstr>
      <vt:lpstr>Презентация PowerPoint</vt:lpstr>
      <vt:lpstr>SHOULD</vt:lpstr>
      <vt:lpstr>NEEDN’T/DON’T NEED TO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Olga</dc:creator>
  <dc:description>generated using python-pptx</dc:description>
  <cp:lastModifiedBy>Olga</cp:lastModifiedBy>
  <cp:revision>4</cp:revision>
  <dcterms:created xsi:type="dcterms:W3CDTF">2013-01-27T09:14:16Z</dcterms:created>
  <dcterms:modified xsi:type="dcterms:W3CDTF">2026-03-07T07:28:09Z</dcterms:modified>
</cp:coreProperties>
</file>