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9" r:id="rId2"/>
    <p:sldId id="260" r:id="rId3"/>
    <p:sldId id="256" r:id="rId4"/>
    <p:sldId id="257" r:id="rId5"/>
    <p:sldId id="258" r:id="rId6"/>
    <p:sldId id="262" r:id="rId7"/>
    <p:sldId id="261" r:id="rId8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FC01A-B947-4B5A-89D0-C35C8AB5E80B}" type="datetimeFigureOut">
              <a:rPr lang="uk-UA" smtClean="0"/>
              <a:t>14.10.2023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09516-1979-4A5E-A071-9F460AA0FE0A}" type="slidenum">
              <a:rPr lang="uk-UA" smtClean="0"/>
              <a:t>‹#›</a:t>
            </a:fld>
            <a:endParaRPr lang="uk-UA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FC01A-B947-4B5A-89D0-C35C8AB5E80B}" type="datetimeFigureOut">
              <a:rPr lang="uk-UA" smtClean="0"/>
              <a:t>14.10.2023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09516-1979-4A5E-A071-9F460AA0FE0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FC01A-B947-4B5A-89D0-C35C8AB5E80B}" type="datetimeFigureOut">
              <a:rPr lang="uk-UA" smtClean="0"/>
              <a:t>14.10.2023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09516-1979-4A5E-A071-9F460AA0FE0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FC01A-B947-4B5A-89D0-C35C8AB5E80B}" type="datetimeFigureOut">
              <a:rPr lang="uk-UA" smtClean="0"/>
              <a:t>14.10.2023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09516-1979-4A5E-A071-9F460AA0FE0A}" type="slidenum">
              <a:rPr lang="uk-UA" smtClean="0"/>
              <a:t>‹#›</a:t>
            </a:fld>
            <a:endParaRPr lang="uk-U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FC01A-B947-4B5A-89D0-C35C8AB5E80B}" type="datetimeFigureOut">
              <a:rPr lang="uk-UA" smtClean="0"/>
              <a:t>14.10.2023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09516-1979-4A5E-A071-9F460AA0FE0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FC01A-B947-4B5A-89D0-C35C8AB5E80B}" type="datetimeFigureOut">
              <a:rPr lang="uk-UA" smtClean="0"/>
              <a:t>14.10.2023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09516-1979-4A5E-A071-9F460AA0FE0A}" type="slidenum">
              <a:rPr lang="uk-UA" smtClean="0"/>
              <a:t>‹#›</a:t>
            </a:fld>
            <a:endParaRPr lang="uk-U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FC01A-B947-4B5A-89D0-C35C8AB5E80B}" type="datetimeFigureOut">
              <a:rPr lang="uk-UA" smtClean="0"/>
              <a:t>14.10.2023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09516-1979-4A5E-A071-9F460AA0FE0A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FC01A-B947-4B5A-89D0-C35C8AB5E80B}" type="datetimeFigureOut">
              <a:rPr lang="uk-UA" smtClean="0"/>
              <a:t>14.10.2023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09516-1979-4A5E-A071-9F460AA0FE0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FC01A-B947-4B5A-89D0-C35C8AB5E80B}" type="datetimeFigureOut">
              <a:rPr lang="uk-UA" smtClean="0"/>
              <a:t>14.10.2023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09516-1979-4A5E-A071-9F460AA0FE0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FC01A-B947-4B5A-89D0-C35C8AB5E80B}" type="datetimeFigureOut">
              <a:rPr lang="uk-UA" smtClean="0"/>
              <a:t>14.10.2023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09516-1979-4A5E-A071-9F460AA0FE0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FC01A-B947-4B5A-89D0-C35C8AB5E80B}" type="datetimeFigureOut">
              <a:rPr lang="uk-UA" smtClean="0"/>
              <a:t>14.10.2023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09516-1979-4A5E-A071-9F460AA0FE0A}" type="slidenum">
              <a:rPr lang="uk-UA" smtClean="0"/>
              <a:t>‹#›</a:t>
            </a:fld>
            <a:endParaRPr lang="uk-U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EFFC01A-B947-4B5A-89D0-C35C8AB5E80B}" type="datetimeFigureOut">
              <a:rPr lang="uk-UA" smtClean="0"/>
              <a:t>14.10.2023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7509516-1979-4A5E-A071-9F460AA0FE0A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692696"/>
            <a:ext cx="7128792" cy="4032448"/>
          </a:xfrm>
        </p:spPr>
        <p:txBody>
          <a:bodyPr/>
          <a:lstStyle/>
          <a:p>
            <a:pPr marL="0" indent="0" algn="ctr">
              <a:buNone/>
            </a:pPr>
            <a:r>
              <a:rPr lang="en-US" sz="8800" dirty="0" smtClean="0"/>
              <a:t>PRESENT SIMPLE TENSE</a:t>
            </a:r>
            <a:endParaRPr lang="uk-UA" sz="8800" dirty="0"/>
          </a:p>
        </p:txBody>
      </p:sp>
    </p:spTree>
    <p:extLst>
      <p:ext uri="{BB962C8B-B14F-4D97-AF65-F5344CB8AC3E}">
        <p14:creationId xmlns:p14="http://schemas.microsoft.com/office/powerpoint/2010/main" val="253069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15744" y="188640"/>
            <a:ext cx="6512511" cy="1143000"/>
          </a:xfrm>
        </p:spPr>
        <p:txBody>
          <a:bodyPr/>
          <a:lstStyle/>
          <a:p>
            <a:pPr marL="0" indent="0">
              <a:buNone/>
            </a:pPr>
            <a:r>
              <a:rPr lang="ru-RU" dirty="0" err="1" smtClean="0"/>
              <a:t>Випадки</a:t>
            </a:r>
            <a:r>
              <a:rPr lang="ru-RU" dirty="0" smtClean="0"/>
              <a:t> </a:t>
            </a:r>
            <a:r>
              <a:rPr lang="ru-RU" dirty="0" err="1" smtClean="0"/>
              <a:t>вживання</a:t>
            </a:r>
            <a:endParaRPr lang="uk-UA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1348800"/>
            <a:ext cx="8352928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dirty="0" smtClean="0"/>
              <a:t>1) Даний час вживається для позначення дії, яка відбувається кожного дня, часто, рідко, інколи, зазвичай, завжди, ніколи , взагалі ( </a:t>
            </a:r>
            <a:r>
              <a:rPr lang="en-US" sz="3200" dirty="0" smtClean="0"/>
              <a:t>every day, often, seldom, sometimes, usually , always, never, generally)</a:t>
            </a:r>
          </a:p>
          <a:p>
            <a:r>
              <a:rPr lang="en-US" sz="3200" dirty="0" smtClean="0"/>
              <a:t>2) </a:t>
            </a:r>
            <a:r>
              <a:rPr lang="uk-UA" sz="3200" dirty="0" smtClean="0"/>
              <a:t>Даний час вживається для позначення фактів і закономірностей</a:t>
            </a:r>
          </a:p>
          <a:p>
            <a:r>
              <a:rPr lang="uk-UA" sz="3200" dirty="0" smtClean="0"/>
              <a:t>3) Даний час вживається для позначення розкладу ( руху транспорту, навчання, сесії, конференції)</a:t>
            </a:r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98941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16632"/>
            <a:ext cx="7679407" cy="1793167"/>
          </a:xfrm>
        </p:spPr>
        <p:txBody>
          <a:bodyPr/>
          <a:lstStyle/>
          <a:p>
            <a:pPr algn="ctr"/>
            <a:r>
              <a:rPr lang="uk-UA" sz="4000" dirty="0">
                <a:effectLst/>
              </a:rPr>
              <a:t>Стверджувальне речення (</a:t>
            </a:r>
            <a:r>
              <a:rPr lang="en-US" sz="4000" dirty="0">
                <a:effectLst/>
              </a:rPr>
              <a:t>Positive sentence)</a:t>
            </a:r>
            <a:r>
              <a:rPr lang="uk-UA" sz="4000" dirty="0">
                <a:effectLst/>
              </a:rPr>
              <a:t/>
            </a:r>
            <a:br>
              <a:rPr lang="uk-UA" sz="4000" dirty="0">
                <a:effectLst/>
              </a:rPr>
            </a:br>
            <a:endParaRPr lang="uk-UA" sz="4000" dirty="0"/>
          </a:p>
        </p:txBody>
      </p:sp>
      <p:graphicFrame>
        <p:nvGraphicFramePr>
          <p:cNvPr id="5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0688496"/>
              </p:ext>
            </p:extLst>
          </p:nvPr>
        </p:nvGraphicFramePr>
        <p:xfrm>
          <a:off x="827584" y="2132856"/>
          <a:ext cx="7776864" cy="24993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888432"/>
                <a:gridCol w="3888432"/>
              </a:tblGrid>
              <a:tr h="864096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I ( you, we, they)</a:t>
                      </a:r>
                      <a:endParaRPr lang="uk-UA" sz="4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kern="1200" dirty="0" smtClean="0">
                          <a:effectLst/>
                        </a:rPr>
                        <a:t>+</a:t>
                      </a:r>
                      <a:r>
                        <a:rPr lang="ru-RU" sz="3600" kern="1200" dirty="0" smtClean="0">
                          <a:effectLst/>
                        </a:rPr>
                        <a:t>Д</a:t>
                      </a:r>
                      <a:r>
                        <a:rPr lang="uk-UA" sz="3600" kern="1200" dirty="0" err="1" smtClean="0">
                          <a:effectLst/>
                        </a:rPr>
                        <a:t>ієслово</a:t>
                      </a:r>
                      <a:endParaRPr lang="uk-UA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64096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He</a:t>
                      </a:r>
                      <a:r>
                        <a:rPr lang="en-US" sz="3600" baseline="0" dirty="0" smtClean="0"/>
                        <a:t> (she, it) </a:t>
                      </a:r>
                      <a:endParaRPr lang="uk-UA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kern="1200" dirty="0" smtClean="0">
                          <a:effectLst/>
                        </a:rPr>
                        <a:t>+ </a:t>
                      </a:r>
                      <a:r>
                        <a:rPr lang="ru-RU" sz="3600" kern="1200" dirty="0" err="1" smtClean="0">
                          <a:effectLst/>
                        </a:rPr>
                        <a:t>Дієслово</a:t>
                      </a:r>
                      <a:r>
                        <a:rPr lang="ru-RU" sz="3600" kern="1200" dirty="0" smtClean="0">
                          <a:effectLst/>
                        </a:rPr>
                        <a:t> з </a:t>
                      </a:r>
                      <a:r>
                        <a:rPr lang="ru-RU" sz="3600" kern="1200" dirty="0" err="1" smtClean="0">
                          <a:effectLst/>
                        </a:rPr>
                        <a:t>закінченням</a:t>
                      </a:r>
                      <a:r>
                        <a:rPr lang="en-US" sz="3600" kern="1200" baseline="-25000" dirty="0" smtClean="0">
                          <a:effectLst/>
                        </a:rPr>
                        <a:t>-s,-</a:t>
                      </a:r>
                      <a:r>
                        <a:rPr lang="en-US" sz="3600" kern="1200" baseline="-25000" dirty="0" err="1" smtClean="0">
                          <a:effectLst/>
                        </a:rPr>
                        <a:t>es</a:t>
                      </a:r>
                      <a:endParaRPr lang="uk-UA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755576" y="4941168"/>
            <a:ext cx="78488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I (you, we, they) </a:t>
            </a:r>
            <a:r>
              <a:rPr lang="en-US" sz="2400" dirty="0">
                <a:solidFill>
                  <a:schemeClr val="accent1"/>
                </a:solidFill>
              </a:rPr>
              <a:t>DRINK </a:t>
            </a:r>
            <a:r>
              <a:rPr lang="en-US" sz="2400" dirty="0"/>
              <a:t>tea every </a:t>
            </a:r>
            <a:r>
              <a:rPr lang="en-US" sz="2400" dirty="0" smtClean="0"/>
              <a:t>morning</a:t>
            </a:r>
          </a:p>
          <a:p>
            <a:endParaRPr lang="uk-UA" sz="2400" dirty="0"/>
          </a:p>
          <a:p>
            <a:r>
              <a:rPr lang="en-US" sz="2400" dirty="0"/>
              <a:t>He (she, it)</a:t>
            </a:r>
            <a:r>
              <a:rPr lang="en-US" sz="2400" dirty="0">
                <a:solidFill>
                  <a:schemeClr val="accent1"/>
                </a:solidFill>
              </a:rPr>
              <a:t> DRINK</a:t>
            </a:r>
            <a:r>
              <a:rPr lang="en-US" sz="2400" dirty="0">
                <a:solidFill>
                  <a:srgbClr val="C00000"/>
                </a:solidFill>
              </a:rPr>
              <a:t>S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/>
              <a:t>tea every morning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1148945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188640"/>
            <a:ext cx="6512511" cy="1143000"/>
          </a:xfrm>
        </p:spPr>
        <p:txBody>
          <a:bodyPr/>
          <a:lstStyle/>
          <a:p>
            <a:r>
              <a:rPr lang="uk-UA" dirty="0">
                <a:effectLst/>
              </a:rPr>
              <a:t>Заперечене речення (</a:t>
            </a:r>
            <a:r>
              <a:rPr lang="en-US" dirty="0">
                <a:effectLst/>
              </a:rPr>
              <a:t>Negative sentence</a:t>
            </a:r>
            <a:r>
              <a:rPr lang="uk-UA" dirty="0">
                <a:effectLst/>
              </a:rPr>
              <a:t>)</a:t>
            </a:r>
            <a:br>
              <a:rPr lang="uk-UA" dirty="0">
                <a:effectLst/>
              </a:rPr>
            </a:br>
            <a:endParaRPr lang="uk-UA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342201682"/>
              </p:ext>
            </p:extLst>
          </p:nvPr>
        </p:nvGraphicFramePr>
        <p:xfrm>
          <a:off x="271201" y="2132856"/>
          <a:ext cx="8640960" cy="23876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392823"/>
                <a:gridCol w="624813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I (you, we, they)</a:t>
                      </a:r>
                      <a:endParaRPr lang="uk-UA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kern="1200" dirty="0" smtClean="0">
                          <a:effectLst/>
                        </a:rPr>
                        <a:t>+ do not (don’t) +</a:t>
                      </a:r>
                      <a:r>
                        <a:rPr lang="ru-RU" sz="3200" kern="1200" dirty="0" err="1" smtClean="0">
                          <a:effectLst/>
                        </a:rPr>
                        <a:t>Дієслово</a:t>
                      </a:r>
                      <a:endParaRPr lang="uk-UA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uk-UA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uk-UA" sz="3200"/>
                    </a:p>
                  </a:txBody>
                  <a:tcPr/>
                </a:tc>
              </a:tr>
              <a:tr h="74168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He</a:t>
                      </a:r>
                      <a:r>
                        <a:rPr lang="en-US" sz="3200" baseline="0" dirty="0" smtClean="0"/>
                        <a:t> (she, it) </a:t>
                      </a:r>
                      <a:endParaRPr lang="uk-UA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</a:rPr>
                        <a:t>+ </a:t>
                      </a:r>
                      <a:r>
                        <a:rPr lang="en-US" sz="3200" dirty="0">
                          <a:effectLst/>
                        </a:rPr>
                        <a:t>does not (doesn’t</a:t>
                      </a:r>
                      <a:r>
                        <a:rPr lang="en-US" sz="3200" dirty="0" smtClean="0">
                          <a:effectLst/>
                        </a:rPr>
                        <a:t>)</a:t>
                      </a:r>
                      <a:r>
                        <a:rPr lang="en-US" sz="3200" baseline="0" dirty="0" smtClean="0">
                          <a:effectLst/>
                        </a:rPr>
                        <a:t> </a:t>
                      </a:r>
                      <a:r>
                        <a:rPr lang="en-US" sz="3200" dirty="0" smtClean="0">
                          <a:effectLst/>
                        </a:rPr>
                        <a:t>+</a:t>
                      </a:r>
                      <a:r>
                        <a:rPr lang="ru-RU" sz="3200" dirty="0" err="1" smtClean="0">
                          <a:effectLst/>
                        </a:rPr>
                        <a:t>Дієслово</a:t>
                      </a:r>
                      <a:endParaRPr lang="uk-UA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465521" y="4941168"/>
            <a:ext cx="84249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I (you, we, they) </a:t>
            </a:r>
            <a:r>
              <a:rPr lang="en-US" sz="2400" dirty="0">
                <a:solidFill>
                  <a:schemeClr val="bg2">
                    <a:lumMod val="75000"/>
                  </a:schemeClr>
                </a:solidFill>
              </a:rPr>
              <a:t>don’t DRINK </a:t>
            </a:r>
            <a:r>
              <a:rPr lang="en-US" sz="2400" dirty="0"/>
              <a:t>tea every </a:t>
            </a:r>
            <a:r>
              <a:rPr lang="en-US" sz="2400" dirty="0" smtClean="0"/>
              <a:t>morning</a:t>
            </a:r>
          </a:p>
          <a:p>
            <a:endParaRPr lang="uk-UA" sz="2400" dirty="0"/>
          </a:p>
          <a:p>
            <a:r>
              <a:rPr lang="en-US" sz="2400" dirty="0"/>
              <a:t>He (she, it) </a:t>
            </a:r>
            <a:r>
              <a:rPr lang="en-US" sz="2400" dirty="0">
                <a:solidFill>
                  <a:schemeClr val="bg2">
                    <a:lumMod val="75000"/>
                  </a:schemeClr>
                </a:solidFill>
              </a:rPr>
              <a:t>doesn’t  DRINK </a:t>
            </a:r>
            <a:r>
              <a:rPr lang="en-US" sz="2400" dirty="0"/>
              <a:t>tea every morning</a:t>
            </a:r>
            <a:endParaRPr lang="uk-UA" sz="1600" dirty="0"/>
          </a:p>
        </p:txBody>
      </p:sp>
    </p:spTree>
    <p:extLst>
      <p:ext uri="{BB962C8B-B14F-4D97-AF65-F5344CB8AC3E}">
        <p14:creationId xmlns:p14="http://schemas.microsoft.com/office/powerpoint/2010/main" val="3995544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748464" cy="1584176"/>
          </a:xfrm>
        </p:spPr>
        <p:txBody>
          <a:bodyPr/>
          <a:lstStyle/>
          <a:p>
            <a:pPr algn="ctr"/>
            <a:r>
              <a:rPr lang="uk-UA" dirty="0" smtClean="0">
                <a:effectLst/>
              </a:rPr>
              <a:t>Загальне питальне </a:t>
            </a:r>
            <a:r>
              <a:rPr lang="uk-UA" dirty="0">
                <a:effectLst/>
              </a:rPr>
              <a:t>речення </a:t>
            </a:r>
            <a:r>
              <a:rPr lang="en-US" dirty="0" smtClean="0">
                <a:effectLst/>
              </a:rPr>
              <a:t/>
            </a:r>
            <a:br>
              <a:rPr lang="en-US" dirty="0" smtClean="0">
                <a:effectLst/>
              </a:rPr>
            </a:br>
            <a:r>
              <a:rPr lang="uk-UA" dirty="0" smtClean="0">
                <a:effectLst/>
              </a:rPr>
              <a:t>(</a:t>
            </a:r>
            <a:r>
              <a:rPr lang="en-US" dirty="0" smtClean="0">
                <a:effectLst/>
              </a:rPr>
              <a:t>General</a:t>
            </a:r>
            <a:r>
              <a:rPr lang="uk-UA" dirty="0" smtClean="0">
                <a:effectLst/>
              </a:rPr>
              <a:t> </a:t>
            </a:r>
            <a:r>
              <a:rPr lang="en-US" dirty="0" smtClean="0">
                <a:effectLst/>
              </a:rPr>
              <a:t>Question</a:t>
            </a:r>
            <a:r>
              <a:rPr lang="en-US" dirty="0">
                <a:effectLst/>
              </a:rPr>
              <a:t>)</a:t>
            </a:r>
            <a:r>
              <a:rPr lang="uk-UA" dirty="0">
                <a:effectLst/>
              </a:rPr>
              <a:t/>
            </a:r>
            <a:br>
              <a:rPr lang="uk-UA" dirty="0">
                <a:effectLst/>
              </a:rPr>
            </a:br>
            <a:endParaRPr lang="uk-UA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725903139"/>
              </p:ext>
            </p:extLst>
          </p:nvPr>
        </p:nvGraphicFramePr>
        <p:xfrm>
          <a:off x="719571" y="2060848"/>
          <a:ext cx="7632849" cy="27127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800200"/>
                <a:gridCol w="3096344"/>
                <a:gridCol w="2736305"/>
              </a:tblGrid>
              <a:tr h="1173855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Do</a:t>
                      </a:r>
                      <a:r>
                        <a:rPr lang="en-US" sz="4000" baseline="0" dirty="0" smtClean="0"/>
                        <a:t> </a:t>
                      </a:r>
                      <a:endParaRPr lang="uk-UA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+I (you,</a:t>
                      </a:r>
                      <a:r>
                        <a:rPr lang="uk-UA" sz="4000" dirty="0" smtClean="0"/>
                        <a:t> </a:t>
                      </a:r>
                      <a:r>
                        <a:rPr lang="en-US" sz="4000" dirty="0" smtClean="0"/>
                        <a:t>we,</a:t>
                      </a:r>
                      <a:r>
                        <a:rPr lang="en-US" sz="4000" baseline="0" dirty="0" smtClean="0"/>
                        <a:t> they)</a:t>
                      </a:r>
                      <a:endParaRPr lang="uk-UA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/>
                        <a:t>+</a:t>
                      </a:r>
                      <a:r>
                        <a:rPr lang="uk-UA" sz="4000" dirty="0" smtClean="0"/>
                        <a:t>Дієслово</a:t>
                      </a:r>
                      <a:endParaRPr lang="uk-UA" sz="4000" dirty="0"/>
                    </a:p>
                  </a:txBody>
                  <a:tcPr/>
                </a:tc>
              </a:tr>
              <a:tr h="643727">
                <a:tc>
                  <a:txBody>
                    <a:bodyPr/>
                    <a:lstStyle/>
                    <a:p>
                      <a:pPr algn="ctr"/>
                      <a:endParaRPr lang="uk-UA" sz="4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uk-UA" sz="4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uk-UA" sz="4000"/>
                    </a:p>
                  </a:txBody>
                  <a:tcPr/>
                </a:tc>
              </a:tr>
              <a:tr h="643727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Does</a:t>
                      </a:r>
                      <a:endParaRPr lang="uk-UA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+he</a:t>
                      </a:r>
                      <a:r>
                        <a:rPr lang="en-US" sz="4000" baseline="0" dirty="0" smtClean="0"/>
                        <a:t> (she, It)</a:t>
                      </a:r>
                      <a:endParaRPr lang="uk-UA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+ </a:t>
                      </a:r>
                      <a:r>
                        <a:rPr lang="uk-UA" sz="4000" dirty="0" smtClean="0"/>
                        <a:t>Дієслово</a:t>
                      </a:r>
                      <a:endParaRPr lang="uk-UA" sz="4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79512" y="5301208"/>
            <a:ext cx="871296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chemeClr val="bg2">
                    <a:lumMod val="75000"/>
                  </a:schemeClr>
                </a:solidFill>
              </a:rPr>
              <a:t>Do</a:t>
            </a:r>
            <a:r>
              <a:rPr lang="en-US" sz="2800" dirty="0"/>
              <a:t> I (you, we, they)  </a:t>
            </a:r>
            <a:r>
              <a:rPr lang="en-US" sz="2800" dirty="0">
                <a:solidFill>
                  <a:schemeClr val="bg2">
                    <a:lumMod val="75000"/>
                  </a:schemeClr>
                </a:solidFill>
              </a:rPr>
              <a:t>DRINK</a:t>
            </a:r>
            <a:r>
              <a:rPr lang="en-US" sz="2800" dirty="0"/>
              <a:t> tea every </a:t>
            </a:r>
            <a:r>
              <a:rPr lang="en-US" sz="2800" dirty="0" smtClean="0"/>
              <a:t>morning</a:t>
            </a:r>
          </a:p>
          <a:p>
            <a:endParaRPr lang="uk-UA" sz="2800" dirty="0"/>
          </a:p>
          <a:p>
            <a:r>
              <a:rPr lang="en-US" sz="2800" dirty="0">
                <a:solidFill>
                  <a:schemeClr val="bg2">
                    <a:lumMod val="75000"/>
                  </a:schemeClr>
                </a:solidFill>
              </a:rPr>
              <a:t>Does</a:t>
            </a:r>
            <a:r>
              <a:rPr lang="en-US" sz="2800" dirty="0"/>
              <a:t> He (she, it)  </a:t>
            </a:r>
            <a:r>
              <a:rPr lang="en-US" sz="2800" dirty="0">
                <a:solidFill>
                  <a:schemeClr val="bg2">
                    <a:lumMod val="75000"/>
                  </a:schemeClr>
                </a:solidFill>
              </a:rPr>
              <a:t>DRINK</a:t>
            </a:r>
            <a:r>
              <a:rPr lang="en-US" sz="2800" dirty="0"/>
              <a:t> tea every morning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2192195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0960" cy="1143000"/>
          </a:xfrm>
        </p:spPr>
        <p:txBody>
          <a:bodyPr/>
          <a:lstStyle/>
          <a:p>
            <a:pPr algn="ctr"/>
            <a:r>
              <a:rPr lang="uk-UA" dirty="0" smtClean="0">
                <a:effectLst/>
              </a:rPr>
              <a:t> Спеціальне питальне </a:t>
            </a:r>
            <a:r>
              <a:rPr lang="uk-UA" dirty="0">
                <a:effectLst/>
              </a:rPr>
              <a:t>речення </a:t>
            </a:r>
            <a:r>
              <a:rPr lang="uk-UA" dirty="0" smtClean="0">
                <a:effectLst/>
              </a:rPr>
              <a:t>(</a:t>
            </a:r>
            <a:r>
              <a:rPr lang="en-US" dirty="0" smtClean="0">
                <a:effectLst/>
              </a:rPr>
              <a:t>Special</a:t>
            </a:r>
            <a:r>
              <a:rPr lang="uk-UA" dirty="0" smtClean="0">
                <a:effectLst/>
              </a:rPr>
              <a:t> </a:t>
            </a:r>
            <a:r>
              <a:rPr lang="en-US" dirty="0">
                <a:effectLst/>
              </a:rPr>
              <a:t>Question)</a:t>
            </a:r>
            <a:r>
              <a:rPr lang="uk-UA" dirty="0">
                <a:effectLst/>
              </a:rPr>
              <a:t/>
            </a:r>
            <a:br>
              <a:rPr lang="uk-UA" dirty="0">
                <a:effectLst/>
              </a:rPr>
            </a:br>
            <a:endParaRPr lang="uk-UA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781489652"/>
              </p:ext>
            </p:extLst>
          </p:nvPr>
        </p:nvGraphicFramePr>
        <p:xfrm>
          <a:off x="395536" y="2060848"/>
          <a:ext cx="8424936" cy="432047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808312"/>
                <a:gridCol w="3312368"/>
                <a:gridCol w="2304256"/>
              </a:tblGrid>
              <a:tr h="2468844">
                <a:tc rowSpan="2"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What</a:t>
                      </a:r>
                      <a:endParaRPr lang="uk-UA" sz="3200" dirty="0"/>
                    </a:p>
                    <a:p>
                      <a:pPr algn="ctr"/>
                      <a:r>
                        <a:rPr lang="en-US" sz="3200" dirty="0" smtClean="0"/>
                        <a:t>When</a:t>
                      </a:r>
                      <a:endParaRPr lang="uk-UA" sz="3200" dirty="0"/>
                    </a:p>
                    <a:p>
                      <a:pPr algn="ctr"/>
                      <a:r>
                        <a:rPr lang="en-US" sz="3200" dirty="0" smtClean="0"/>
                        <a:t>Why</a:t>
                      </a:r>
                      <a:endParaRPr lang="uk-UA" sz="3200" dirty="0"/>
                    </a:p>
                    <a:p>
                      <a:pPr algn="ctr"/>
                      <a:r>
                        <a:rPr lang="en-US" sz="3200" dirty="0" smtClean="0"/>
                        <a:t>Where</a:t>
                      </a:r>
                      <a:endParaRPr lang="uk-UA" sz="3200" dirty="0"/>
                    </a:p>
                    <a:p>
                      <a:pPr algn="ctr"/>
                      <a:r>
                        <a:rPr lang="en-US" sz="3200" dirty="0" smtClean="0"/>
                        <a:t>How much</a:t>
                      </a:r>
                      <a:endParaRPr lang="uk-UA" sz="3200" dirty="0"/>
                    </a:p>
                    <a:p>
                      <a:pPr algn="ctr"/>
                      <a:r>
                        <a:rPr lang="en-US" sz="3200" dirty="0" smtClean="0"/>
                        <a:t>How many</a:t>
                      </a:r>
                      <a:endParaRPr lang="uk-UA" sz="3200" dirty="0"/>
                    </a:p>
                    <a:p>
                      <a:pPr algn="ctr"/>
                      <a:r>
                        <a:rPr lang="en-US" sz="3200" dirty="0" smtClean="0"/>
                        <a:t>Who </a:t>
                      </a:r>
                    </a:p>
                    <a:p>
                      <a:pPr algn="ctr"/>
                      <a:r>
                        <a:rPr lang="en-US" sz="3200" dirty="0" smtClean="0"/>
                        <a:t>Whose</a:t>
                      </a:r>
                      <a:endParaRPr lang="uk-UA" sz="3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800" dirty="0" smtClean="0"/>
                    </a:p>
                    <a:p>
                      <a:pPr algn="ctr"/>
                      <a:endParaRPr lang="uk-UA" sz="2800" dirty="0" smtClean="0"/>
                    </a:p>
                    <a:p>
                      <a:pPr algn="ctr"/>
                      <a:r>
                        <a:rPr lang="en-US" sz="2800" dirty="0" smtClean="0"/>
                        <a:t>Do +I (you,</a:t>
                      </a:r>
                      <a:r>
                        <a:rPr lang="en-US" sz="2800" baseline="0" dirty="0" smtClean="0"/>
                        <a:t> we, they)</a:t>
                      </a:r>
                      <a:endParaRPr lang="uk-UA" sz="28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800" dirty="0" smtClean="0"/>
                    </a:p>
                    <a:p>
                      <a:pPr algn="ctr"/>
                      <a:endParaRPr lang="uk-UA" sz="2800" dirty="0" smtClean="0"/>
                    </a:p>
                    <a:p>
                      <a:pPr algn="ctr"/>
                      <a:r>
                        <a:rPr lang="en-US" sz="2800" dirty="0" smtClean="0"/>
                        <a:t>+</a:t>
                      </a:r>
                      <a:r>
                        <a:rPr lang="uk-UA" sz="2800" dirty="0" smtClean="0"/>
                        <a:t>Дієслово</a:t>
                      </a:r>
                      <a:endParaRPr lang="uk-UA" sz="28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851633">
                <a:tc v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uk-UA" sz="2800" dirty="0" smtClean="0"/>
                    </a:p>
                    <a:p>
                      <a:pPr algn="ctr"/>
                      <a:r>
                        <a:rPr lang="en-US" sz="2800" dirty="0" smtClean="0"/>
                        <a:t>Does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smtClean="0"/>
                        <a:t>+he (she, it)</a:t>
                      </a:r>
                      <a:endParaRPr lang="uk-UA" sz="2800" dirty="0"/>
                    </a:p>
                  </a:txBody>
                  <a:tcPr>
                    <a:lnL w="381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uk-UA" sz="2800" dirty="0" smtClean="0"/>
                    </a:p>
                    <a:p>
                      <a:r>
                        <a:rPr lang="en-US" sz="2800" dirty="0" smtClean="0"/>
                        <a:t>+</a:t>
                      </a:r>
                      <a:r>
                        <a:rPr lang="uk-UA" sz="2800" dirty="0" smtClean="0"/>
                        <a:t>Дієслово</a:t>
                      </a:r>
                      <a:endParaRPr lang="uk-UA" sz="28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9262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08912" cy="1296144"/>
          </a:xfrm>
        </p:spPr>
        <p:txBody>
          <a:bodyPr/>
          <a:lstStyle/>
          <a:p>
            <a:pPr algn="ctr"/>
            <a:r>
              <a:rPr lang="ru-RU" dirty="0" smtClean="0"/>
              <a:t>Слова </a:t>
            </a:r>
            <a:r>
              <a:rPr lang="ru-RU" dirty="0" err="1" smtClean="0"/>
              <a:t>покажчики</a:t>
            </a:r>
            <a:r>
              <a:rPr lang="ru-RU" dirty="0" smtClean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(</a:t>
            </a:r>
            <a:r>
              <a:rPr lang="en-US" dirty="0" smtClean="0"/>
              <a:t>Marker Words)</a:t>
            </a:r>
            <a:endParaRPr lang="uk-UA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1916832"/>
            <a:ext cx="763284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/>
              <a:t>e</a:t>
            </a:r>
            <a:r>
              <a:rPr lang="en-US" sz="3600" dirty="0" smtClean="0"/>
              <a:t>very day –</a:t>
            </a:r>
            <a:r>
              <a:rPr lang="uk-UA" sz="3600" dirty="0" smtClean="0"/>
              <a:t>кожного дня</a:t>
            </a:r>
            <a:endParaRPr lang="en-US" sz="3600" dirty="0" smtClean="0"/>
          </a:p>
          <a:p>
            <a:r>
              <a:rPr lang="en-US" sz="3600" dirty="0" smtClean="0"/>
              <a:t>usually-</a:t>
            </a:r>
            <a:r>
              <a:rPr lang="uk-UA" sz="3600" dirty="0" smtClean="0"/>
              <a:t>зазвичай</a:t>
            </a:r>
          </a:p>
          <a:p>
            <a:r>
              <a:rPr lang="en-US" sz="3600" dirty="0" smtClean="0"/>
              <a:t>always-</a:t>
            </a:r>
            <a:r>
              <a:rPr lang="uk-UA" sz="3600" dirty="0" smtClean="0"/>
              <a:t>завжди</a:t>
            </a:r>
          </a:p>
          <a:p>
            <a:r>
              <a:rPr lang="en-US" sz="3600" dirty="0" smtClean="0"/>
              <a:t>never-</a:t>
            </a:r>
            <a:r>
              <a:rPr lang="uk-UA" sz="3600" dirty="0" smtClean="0"/>
              <a:t>ніколи</a:t>
            </a:r>
          </a:p>
          <a:p>
            <a:r>
              <a:rPr lang="en-US" sz="3600" dirty="0" smtClean="0"/>
              <a:t>often-</a:t>
            </a:r>
            <a:r>
              <a:rPr lang="uk-UA" sz="3600" dirty="0" smtClean="0"/>
              <a:t>часто</a:t>
            </a:r>
          </a:p>
          <a:p>
            <a:r>
              <a:rPr lang="en-US" sz="3600" dirty="0" smtClean="0"/>
              <a:t>sometimes-</a:t>
            </a:r>
            <a:r>
              <a:rPr lang="uk-UA" sz="3600" dirty="0" smtClean="0"/>
              <a:t>іноді</a:t>
            </a:r>
          </a:p>
          <a:p>
            <a:r>
              <a:rPr lang="en-US" sz="3600" dirty="0" smtClean="0"/>
              <a:t>seldom-</a:t>
            </a:r>
            <a:r>
              <a:rPr lang="uk-UA" sz="3600" dirty="0" smtClean="0"/>
              <a:t>зрідка</a:t>
            </a:r>
          </a:p>
          <a:p>
            <a:r>
              <a:rPr lang="en-US" sz="3600" dirty="0" smtClean="0"/>
              <a:t>generally-</a:t>
            </a:r>
            <a:r>
              <a:rPr lang="uk-UA" sz="3600" dirty="0" smtClean="0"/>
              <a:t>взагалі</a:t>
            </a:r>
            <a:endParaRPr lang="uk-UA" sz="3600" dirty="0"/>
          </a:p>
        </p:txBody>
      </p:sp>
    </p:spTree>
    <p:extLst>
      <p:ext uri="{BB962C8B-B14F-4D97-AF65-F5344CB8AC3E}">
        <p14:creationId xmlns:p14="http://schemas.microsoft.com/office/powerpoint/2010/main" val="4045750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40</TotalTime>
  <Words>300</Words>
  <Application>Microsoft Office PowerPoint</Application>
  <PresentationFormat>Экран (4:3)</PresentationFormat>
  <Paragraphs>59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Воздушный поток</vt:lpstr>
      <vt:lpstr>PRESENT SIMPLE TENSE</vt:lpstr>
      <vt:lpstr>Випадки вживання</vt:lpstr>
      <vt:lpstr>Стверджувальне речення (Positive sentence) </vt:lpstr>
      <vt:lpstr>Заперечене речення (Negative sentence) </vt:lpstr>
      <vt:lpstr>Загальне питальне речення  (General Question) </vt:lpstr>
      <vt:lpstr> Спеціальне питальне речення (Special Question) </vt:lpstr>
      <vt:lpstr>Слова покажчики  (Marker Words)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Стверджувальне речення (Positive sentence)</dc:title>
  <dc:creator>Olga</dc:creator>
  <cp:lastModifiedBy>Olga</cp:lastModifiedBy>
  <cp:revision>6</cp:revision>
  <dcterms:created xsi:type="dcterms:W3CDTF">2023-10-14T13:16:06Z</dcterms:created>
  <dcterms:modified xsi:type="dcterms:W3CDTF">2023-10-14T13:56:09Z</dcterms:modified>
</cp:coreProperties>
</file>