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56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FFC01A-B947-4B5A-89D0-C35C8AB5E80B}" type="datetimeFigureOut">
              <a:rPr lang="uk-UA" smtClean="0"/>
              <a:t>14.10.2023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509516-1979-4A5E-A071-9F460AA0FE0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128792" cy="4032448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 smtClean="0"/>
              <a:t>PRESENT SIMPLE TENSE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2530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4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8800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1) Даний час вживається для позначення дії, яка відбувається кожного дня, часто, рідко, інколи, зазвичай, завжди, ніколи , взагалі ( </a:t>
            </a:r>
            <a:r>
              <a:rPr lang="en-US" sz="3200" dirty="0" smtClean="0"/>
              <a:t>every day, often, seldom, sometimes, usually , always, never, generally)</a:t>
            </a:r>
          </a:p>
          <a:p>
            <a:r>
              <a:rPr lang="en-US" sz="3200" dirty="0" smtClean="0"/>
              <a:t>2) </a:t>
            </a:r>
            <a:r>
              <a:rPr lang="uk-UA" sz="3200" dirty="0" smtClean="0"/>
              <a:t>Даний час вживається для позначення фактів і закономірностей</a:t>
            </a:r>
          </a:p>
          <a:p>
            <a:r>
              <a:rPr lang="uk-UA" sz="3200" dirty="0" smtClean="0"/>
              <a:t>3) Даний час вживається для позначення розкладу ( руху транспорту, навчання, сесії, конференції)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989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679407" cy="1793167"/>
          </a:xfrm>
        </p:spPr>
        <p:txBody>
          <a:bodyPr/>
          <a:lstStyle/>
          <a:p>
            <a:pPr algn="ctr"/>
            <a:r>
              <a:rPr lang="uk-UA" sz="4000" dirty="0">
                <a:effectLst/>
              </a:rPr>
              <a:t>Стверджувальне речення (</a:t>
            </a:r>
            <a:r>
              <a:rPr lang="en-US" sz="4000" dirty="0">
                <a:effectLst/>
              </a:rPr>
              <a:t>Positive sentence)</a:t>
            </a:r>
            <a:r>
              <a:rPr lang="uk-UA" sz="4000" dirty="0">
                <a:effectLst/>
              </a:rPr>
              <a:t/>
            </a:r>
            <a:br>
              <a:rPr lang="uk-UA" sz="4000" dirty="0">
                <a:effectLst/>
              </a:rPr>
            </a:br>
            <a:endParaRPr lang="uk-UA" sz="4000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688496"/>
              </p:ext>
            </p:extLst>
          </p:nvPr>
        </p:nvGraphicFramePr>
        <p:xfrm>
          <a:off x="827584" y="2132856"/>
          <a:ext cx="7776864" cy="2499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 ( you, we, they)</a:t>
                      </a:r>
                      <a:endParaRPr lang="uk-UA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 smtClean="0">
                          <a:effectLst/>
                        </a:rPr>
                        <a:t>+</a:t>
                      </a:r>
                      <a:r>
                        <a:rPr lang="ru-RU" sz="3600" kern="1200" dirty="0" smtClean="0">
                          <a:effectLst/>
                        </a:rPr>
                        <a:t>Д</a:t>
                      </a:r>
                      <a:r>
                        <a:rPr lang="uk-UA" sz="3600" kern="1200" dirty="0" err="1" smtClean="0">
                          <a:effectLst/>
                        </a:rPr>
                        <a:t>ієслово</a:t>
                      </a:r>
                      <a:endParaRPr lang="uk-UA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</a:t>
                      </a:r>
                      <a:r>
                        <a:rPr lang="en-US" sz="3600" baseline="0" dirty="0" smtClean="0"/>
                        <a:t> (she, it) </a:t>
                      </a:r>
                      <a:endParaRPr lang="uk-UA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 smtClean="0">
                          <a:effectLst/>
                        </a:rPr>
                        <a:t>+ </a:t>
                      </a:r>
                      <a:r>
                        <a:rPr lang="ru-RU" sz="3600" kern="1200" dirty="0" err="1" smtClean="0">
                          <a:effectLst/>
                        </a:rPr>
                        <a:t>Дієслово</a:t>
                      </a:r>
                      <a:r>
                        <a:rPr lang="ru-RU" sz="3600" kern="1200" dirty="0" smtClean="0">
                          <a:effectLst/>
                        </a:rPr>
                        <a:t> з </a:t>
                      </a:r>
                      <a:r>
                        <a:rPr lang="ru-RU" sz="3600" kern="1200" dirty="0" err="1" smtClean="0">
                          <a:effectLst/>
                        </a:rPr>
                        <a:t>закінченням</a:t>
                      </a:r>
                      <a:r>
                        <a:rPr lang="en-US" sz="3600" kern="1200" baseline="-25000" dirty="0" smtClean="0">
                          <a:effectLst/>
                        </a:rPr>
                        <a:t>-s,-</a:t>
                      </a:r>
                      <a:r>
                        <a:rPr lang="en-US" sz="3600" kern="1200" baseline="-25000" dirty="0" err="1" smtClean="0">
                          <a:effectLst/>
                        </a:rPr>
                        <a:t>es</a:t>
                      </a:r>
                      <a:endParaRPr lang="uk-UA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494116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(you, we, they) </a:t>
            </a:r>
            <a:r>
              <a:rPr lang="en-US" sz="2400" dirty="0">
                <a:solidFill>
                  <a:schemeClr val="accent1"/>
                </a:solidFill>
              </a:rPr>
              <a:t>DRINK </a:t>
            </a:r>
            <a:r>
              <a:rPr lang="en-US" sz="2400" dirty="0"/>
              <a:t>tea every </a:t>
            </a:r>
            <a:r>
              <a:rPr lang="en-US" sz="2400" dirty="0" smtClean="0"/>
              <a:t>morning</a:t>
            </a:r>
          </a:p>
          <a:p>
            <a:endParaRPr lang="uk-UA" sz="2400" dirty="0"/>
          </a:p>
          <a:p>
            <a:r>
              <a:rPr lang="en-US" sz="2400" dirty="0"/>
              <a:t>He (she, it)</a:t>
            </a:r>
            <a:r>
              <a:rPr lang="en-US" sz="2400" dirty="0">
                <a:solidFill>
                  <a:schemeClr val="accent1"/>
                </a:solidFill>
              </a:rPr>
              <a:t> DRINK</a:t>
            </a:r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tea every morning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489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1143000"/>
          </a:xfrm>
        </p:spPr>
        <p:txBody>
          <a:bodyPr/>
          <a:lstStyle/>
          <a:p>
            <a:r>
              <a:rPr lang="uk-UA" dirty="0">
                <a:effectLst/>
              </a:rPr>
              <a:t>Заперечене речення (</a:t>
            </a:r>
            <a:r>
              <a:rPr lang="en-US" dirty="0">
                <a:effectLst/>
              </a:rPr>
              <a:t>Negative sentence</a:t>
            </a:r>
            <a:r>
              <a:rPr lang="uk-UA" dirty="0">
                <a:effectLst/>
              </a:rPr>
              <a:t>)</a:t>
            </a:r>
            <a:br>
              <a:rPr lang="uk-UA" dirty="0">
                <a:effectLst/>
              </a:rPr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2201682"/>
              </p:ext>
            </p:extLst>
          </p:nvPr>
        </p:nvGraphicFramePr>
        <p:xfrm>
          <a:off x="271201" y="2132856"/>
          <a:ext cx="8640960" cy="238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2823"/>
                <a:gridCol w="6248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 (you, we, they)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1200" dirty="0" smtClean="0">
                          <a:effectLst/>
                        </a:rPr>
                        <a:t>+ do not (don’t) +</a:t>
                      </a:r>
                      <a:r>
                        <a:rPr lang="ru-RU" sz="3200" kern="1200" dirty="0" err="1" smtClean="0">
                          <a:effectLst/>
                        </a:rPr>
                        <a:t>Дієслово</a:t>
                      </a:r>
                      <a:endParaRPr lang="uk-U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320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</a:t>
                      </a:r>
                      <a:r>
                        <a:rPr lang="en-US" sz="3200" baseline="0" dirty="0" smtClean="0"/>
                        <a:t> (she, it) 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+ </a:t>
                      </a:r>
                      <a:r>
                        <a:rPr lang="en-US" sz="3200" dirty="0">
                          <a:effectLst/>
                        </a:rPr>
                        <a:t>does not (doesn’t</a:t>
                      </a:r>
                      <a:r>
                        <a:rPr lang="en-US" sz="3200" dirty="0" smtClean="0">
                          <a:effectLst/>
                        </a:rPr>
                        <a:t>)</a:t>
                      </a:r>
                      <a:r>
                        <a:rPr lang="en-US" sz="3200" baseline="0" dirty="0" smtClean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+</a:t>
                      </a:r>
                      <a:r>
                        <a:rPr lang="ru-RU" sz="3200" dirty="0" err="1" smtClean="0">
                          <a:effectLst/>
                        </a:rPr>
                        <a:t>Дієслово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5521" y="494116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(you, we, they)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don’t DRINK </a:t>
            </a:r>
            <a:r>
              <a:rPr lang="en-US" sz="2400" dirty="0"/>
              <a:t>tea every </a:t>
            </a:r>
            <a:r>
              <a:rPr lang="en-US" sz="2400" dirty="0" smtClean="0"/>
              <a:t>morning</a:t>
            </a:r>
          </a:p>
          <a:p>
            <a:endParaRPr lang="uk-UA" sz="2400" dirty="0"/>
          </a:p>
          <a:p>
            <a:r>
              <a:rPr lang="en-US" sz="2400" dirty="0"/>
              <a:t>He (she, it)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doesn’t  DRINK </a:t>
            </a:r>
            <a:r>
              <a:rPr lang="en-US" sz="2400" dirty="0"/>
              <a:t>tea every morning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9955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584176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Загальне питальне </a:t>
            </a:r>
            <a:r>
              <a:rPr lang="uk-UA" dirty="0">
                <a:effectLst/>
              </a:rPr>
              <a:t>речення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uk-UA" dirty="0" smtClean="0">
                <a:effectLst/>
              </a:rPr>
              <a:t>(</a:t>
            </a:r>
            <a:r>
              <a:rPr lang="en-US" dirty="0" smtClean="0">
                <a:effectLst/>
              </a:rPr>
              <a:t>General</a:t>
            </a:r>
            <a:r>
              <a:rPr lang="uk-UA" dirty="0" smtClean="0">
                <a:effectLst/>
              </a:rPr>
              <a:t> </a:t>
            </a:r>
            <a:r>
              <a:rPr lang="en-US" dirty="0" smtClean="0">
                <a:effectLst/>
              </a:rPr>
              <a:t>Question</a:t>
            </a:r>
            <a:r>
              <a:rPr lang="en-US" dirty="0">
                <a:effectLst/>
              </a:rPr>
              <a:t>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5903139"/>
              </p:ext>
            </p:extLst>
          </p:nvPr>
        </p:nvGraphicFramePr>
        <p:xfrm>
          <a:off x="719571" y="2060848"/>
          <a:ext cx="7632849" cy="2712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0200"/>
                <a:gridCol w="3096344"/>
                <a:gridCol w="2736305"/>
              </a:tblGrid>
              <a:tr h="11738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</a:t>
                      </a:r>
                      <a:r>
                        <a:rPr lang="en-US" sz="4000" baseline="0" dirty="0" smtClean="0"/>
                        <a:t> 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+I (you,</a:t>
                      </a:r>
                      <a:r>
                        <a:rPr lang="uk-UA" sz="4000" dirty="0" smtClean="0"/>
                        <a:t> </a:t>
                      </a:r>
                      <a:r>
                        <a:rPr lang="en-US" sz="4000" dirty="0" smtClean="0"/>
                        <a:t>we,</a:t>
                      </a:r>
                      <a:r>
                        <a:rPr lang="en-US" sz="4000" baseline="0" dirty="0" smtClean="0"/>
                        <a:t> they)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+</a:t>
                      </a:r>
                      <a:r>
                        <a:rPr lang="uk-UA" sz="4000" dirty="0" smtClean="0"/>
                        <a:t>Дієслово</a:t>
                      </a:r>
                      <a:endParaRPr lang="uk-UA" sz="4000" dirty="0"/>
                    </a:p>
                  </a:txBody>
                  <a:tcPr/>
                </a:tc>
              </a:tr>
              <a:tr h="643727">
                <a:tc>
                  <a:txBody>
                    <a:bodyPr/>
                    <a:lstStyle/>
                    <a:p>
                      <a:pPr algn="ctr"/>
                      <a:endParaRPr lang="uk-UA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000"/>
                    </a:p>
                  </a:txBody>
                  <a:tcPr/>
                </a:tc>
              </a:tr>
              <a:tr h="64372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Does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+he</a:t>
                      </a:r>
                      <a:r>
                        <a:rPr lang="en-US" sz="4000" baseline="0" dirty="0" smtClean="0"/>
                        <a:t> (she, It)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+ </a:t>
                      </a:r>
                      <a:r>
                        <a:rPr lang="uk-UA" sz="4000" dirty="0" smtClean="0"/>
                        <a:t>Дієслово</a:t>
                      </a:r>
                      <a:endParaRPr lang="uk-UA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301208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Do</a:t>
            </a:r>
            <a:r>
              <a:rPr lang="en-US" sz="2800" dirty="0"/>
              <a:t> I (you, we, they) 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DRINK</a:t>
            </a:r>
            <a:r>
              <a:rPr lang="en-US" sz="2800" dirty="0"/>
              <a:t> tea every </a:t>
            </a:r>
            <a:r>
              <a:rPr lang="en-US" sz="2800" dirty="0" smtClean="0"/>
              <a:t>morning</a:t>
            </a:r>
          </a:p>
          <a:p>
            <a:endParaRPr lang="uk-UA" sz="2800" dirty="0"/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Does</a:t>
            </a:r>
            <a:r>
              <a:rPr lang="en-US" sz="2800" dirty="0"/>
              <a:t> He (she, it) 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DRINK</a:t>
            </a:r>
            <a:r>
              <a:rPr lang="en-US" sz="2800" dirty="0"/>
              <a:t> tea every morning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921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 Спеціальне питальне </a:t>
            </a:r>
            <a:r>
              <a:rPr lang="uk-UA" dirty="0">
                <a:effectLst/>
              </a:rPr>
              <a:t>речення </a:t>
            </a:r>
            <a:r>
              <a:rPr lang="uk-UA" dirty="0" smtClean="0">
                <a:effectLst/>
              </a:rPr>
              <a:t>(</a:t>
            </a:r>
            <a:r>
              <a:rPr lang="en-US" dirty="0" smtClean="0">
                <a:effectLst/>
              </a:rPr>
              <a:t>Special</a:t>
            </a:r>
            <a:r>
              <a:rPr lang="uk-UA" dirty="0" smtClean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81489652"/>
              </p:ext>
            </p:extLst>
          </p:nvPr>
        </p:nvGraphicFramePr>
        <p:xfrm>
          <a:off x="395536" y="2060848"/>
          <a:ext cx="8424936" cy="43204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8312"/>
                <a:gridCol w="3312368"/>
                <a:gridCol w="2304256"/>
              </a:tblGrid>
              <a:tr h="2468844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What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When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Why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Where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How much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How many</a:t>
                      </a:r>
                      <a:endParaRPr lang="uk-UA" sz="3200" dirty="0"/>
                    </a:p>
                    <a:p>
                      <a:pPr algn="ctr"/>
                      <a:r>
                        <a:rPr lang="en-US" sz="3200" dirty="0" smtClean="0"/>
                        <a:t>Who </a:t>
                      </a:r>
                    </a:p>
                    <a:p>
                      <a:pPr algn="ctr"/>
                      <a:r>
                        <a:rPr lang="en-US" sz="3200" dirty="0" smtClean="0"/>
                        <a:t>Whose</a:t>
                      </a:r>
                      <a:endParaRPr lang="uk-UA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 smtClean="0"/>
                    </a:p>
                    <a:p>
                      <a:pPr algn="ctr"/>
                      <a:endParaRPr lang="uk-UA" sz="2800" dirty="0" smtClean="0"/>
                    </a:p>
                    <a:p>
                      <a:pPr algn="ctr"/>
                      <a:r>
                        <a:rPr lang="en-US" sz="2800" dirty="0" smtClean="0"/>
                        <a:t>Do +I (you,</a:t>
                      </a:r>
                      <a:r>
                        <a:rPr lang="en-US" sz="2800" baseline="0" dirty="0" smtClean="0"/>
                        <a:t> we, they)</a:t>
                      </a:r>
                      <a:endParaRPr lang="uk-UA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 smtClean="0"/>
                    </a:p>
                    <a:p>
                      <a:pPr algn="ctr"/>
                      <a:endParaRPr lang="uk-UA" sz="2800" dirty="0" smtClean="0"/>
                    </a:p>
                    <a:p>
                      <a:pPr algn="ctr"/>
                      <a:r>
                        <a:rPr lang="en-US" sz="2800" dirty="0" smtClean="0"/>
                        <a:t>+</a:t>
                      </a:r>
                      <a:r>
                        <a:rPr lang="uk-UA" sz="2800" dirty="0" smtClean="0"/>
                        <a:t>Дієслово</a:t>
                      </a:r>
                      <a:endParaRPr lang="uk-UA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1633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 smtClean="0"/>
                    </a:p>
                    <a:p>
                      <a:pPr algn="ctr"/>
                      <a:r>
                        <a:rPr lang="en-US" sz="2800" dirty="0" smtClean="0"/>
                        <a:t>Does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+he (she, it)</a:t>
                      </a:r>
                      <a:endParaRPr lang="uk-UA" sz="2800" dirty="0"/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2800" dirty="0" smtClean="0"/>
                    </a:p>
                    <a:p>
                      <a:r>
                        <a:rPr lang="en-US" sz="2800" dirty="0" smtClean="0"/>
                        <a:t>+</a:t>
                      </a:r>
                      <a:r>
                        <a:rPr lang="uk-UA" sz="2800" dirty="0" smtClean="0"/>
                        <a:t>Дієслово</a:t>
                      </a:r>
                      <a:endParaRPr lang="uk-UA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2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296144"/>
          </a:xfrm>
        </p:spPr>
        <p:txBody>
          <a:bodyPr/>
          <a:lstStyle/>
          <a:p>
            <a:pPr algn="ctr"/>
            <a:r>
              <a:rPr lang="ru-RU" dirty="0" smtClean="0"/>
              <a:t>Слова </a:t>
            </a:r>
            <a:r>
              <a:rPr lang="ru-RU" dirty="0" err="1" smtClean="0"/>
              <a:t>покажчики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smtClean="0"/>
              <a:t>Marker Words)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</a:t>
            </a:r>
            <a:r>
              <a:rPr lang="en-US" sz="3600" dirty="0" smtClean="0"/>
              <a:t>very day –</a:t>
            </a:r>
            <a:r>
              <a:rPr lang="uk-UA" sz="3600" dirty="0" smtClean="0"/>
              <a:t>кожного дня</a:t>
            </a:r>
            <a:endParaRPr lang="en-US" sz="3600" dirty="0" smtClean="0"/>
          </a:p>
          <a:p>
            <a:r>
              <a:rPr lang="en-US" sz="3600" dirty="0" smtClean="0"/>
              <a:t>usually-</a:t>
            </a:r>
            <a:r>
              <a:rPr lang="uk-UA" sz="3600" dirty="0" smtClean="0"/>
              <a:t>зазвичай</a:t>
            </a:r>
          </a:p>
          <a:p>
            <a:r>
              <a:rPr lang="en-US" sz="3600" dirty="0" smtClean="0"/>
              <a:t>always-</a:t>
            </a:r>
            <a:r>
              <a:rPr lang="uk-UA" sz="3600" dirty="0" smtClean="0"/>
              <a:t>завжди</a:t>
            </a:r>
          </a:p>
          <a:p>
            <a:r>
              <a:rPr lang="en-US" sz="3600" dirty="0" smtClean="0"/>
              <a:t>never-</a:t>
            </a:r>
            <a:r>
              <a:rPr lang="uk-UA" sz="3600" dirty="0" smtClean="0"/>
              <a:t>ніколи</a:t>
            </a:r>
          </a:p>
          <a:p>
            <a:r>
              <a:rPr lang="en-US" sz="3600" dirty="0" smtClean="0"/>
              <a:t>often-</a:t>
            </a:r>
            <a:r>
              <a:rPr lang="uk-UA" sz="3600" dirty="0" smtClean="0"/>
              <a:t>часто</a:t>
            </a:r>
          </a:p>
          <a:p>
            <a:r>
              <a:rPr lang="en-US" sz="3600" dirty="0" smtClean="0"/>
              <a:t>sometimes-</a:t>
            </a:r>
            <a:r>
              <a:rPr lang="uk-UA" sz="3600" dirty="0" smtClean="0"/>
              <a:t>іноді</a:t>
            </a:r>
          </a:p>
          <a:p>
            <a:r>
              <a:rPr lang="en-US" sz="3600" dirty="0" smtClean="0"/>
              <a:t>seldom-</a:t>
            </a:r>
            <a:r>
              <a:rPr lang="uk-UA" sz="3600" dirty="0" smtClean="0"/>
              <a:t>зрідка</a:t>
            </a:r>
          </a:p>
          <a:p>
            <a:r>
              <a:rPr lang="en-US" sz="3600" dirty="0" smtClean="0"/>
              <a:t>generally-</a:t>
            </a:r>
            <a:r>
              <a:rPr lang="uk-UA" sz="3600" dirty="0" smtClean="0"/>
              <a:t>взагалі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0457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300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PRESENT SIMPLE TENSE</vt:lpstr>
      <vt:lpstr>Випадки вживання</vt:lpstr>
      <vt:lpstr>Стверджувальне речення (Positive sentence) </vt:lpstr>
      <vt:lpstr>Заперечене речення (Negative sentence) </vt:lpstr>
      <vt:lpstr>Загальне питальне речення  (General Question) </vt:lpstr>
      <vt:lpstr> Спеціальне питальне речення (Special Question) </vt:lpstr>
      <vt:lpstr>Слова покажчики  (Marker Words)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Стверджувальне речення (Positive sentence)</dc:title>
  <dc:creator>Olga</dc:creator>
  <cp:lastModifiedBy>Olga</cp:lastModifiedBy>
  <cp:revision>6</cp:revision>
  <dcterms:created xsi:type="dcterms:W3CDTF">2023-10-14T13:16:06Z</dcterms:created>
  <dcterms:modified xsi:type="dcterms:W3CDTF">2023-10-14T13:56:09Z</dcterms:modified>
</cp:coreProperties>
</file>