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Caveat"/>
      <p:regular r:id="rId26"/>
      <p:bold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597DBD5-5D15-4B69-8FD8-36F7FA016DA1}">
  <a:tblStyle styleId="{A597DBD5-5D15-4B69-8FD8-36F7FA016DA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aveat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regular.fntdata"/><Relationship Id="rId27" Type="http://schemas.openxmlformats.org/officeDocument/2006/relationships/font" Target="fonts/Cave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54d74279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54d74279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54d74279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54d74279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4d74279e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4d74279e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54d74279e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54d74279e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54d74279e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54d74279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4d74279e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54d74279e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4d74279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4d74279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4d74279e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4d74279e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54d74279e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54d74279e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4d74279e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4d74279e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54d74279e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54d74279e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54d74279e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54d74279e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54d74279e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54d74279e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54d74279e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54d74279e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oogle.com/search?q=%D0%94%D0%B6%D0%B0%D1%80%D0%B5%D0%B4+%D0%9F%D0%BE%D0%BB%D0%B8%D1%81&amp;stick=H4sIAAAAAAAAAOPgE-LSz9U3MMnKsCwvVwKzjQqTs7NNtNQzyq30k_NzclKTSzLz8_Tzi9IT8zKrEkGcYqvs1EqFgtT8gpzURaziF6Zc2HZhw8WGC1svbFG4MP_Cvgu7L-y42AgAWdRh-F0AAAA&amp;sa=X&amp;ved=2ahUKEwjKnLLYuafhAhXhkosKHTokA1kQmxMoBDAWegQICBAg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uk.wikipedia.org/wiki/%D0%A0%D0%BE%D0%B1%D0%B5%D1%80%D1%82_%D0%A2%D0%B5%D0%BF%D0%BF%D0%B5%D0%BD_%D0%9C%D0%BE%D1%80%D1%80%D1%96%D1%81" TargetMode="External"/><Relationship Id="rId10" Type="http://schemas.openxmlformats.org/officeDocument/2006/relationships/hyperlink" Target="https://uk.wikipedia.org/wiki/%D0%9F%D0%BE%D0%BB_%D0%93%D1%80%D0%B5%D0%BC" TargetMode="External"/><Relationship Id="rId13" Type="http://schemas.openxmlformats.org/officeDocument/2006/relationships/hyperlink" Target="https://www.wikidata.org/wiki/Q4088422" TargetMode="External"/><Relationship Id="rId12" Type="http://schemas.openxmlformats.org/officeDocument/2006/relationships/hyperlink" Target="https://uk.wikipedia.org/w/index.php?title=Trevor_Blackwell&amp;action=edit&amp;redlink=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k.wikipedia.org/wiki/%D0%91%D1%96%D0%B7%D0%BD%D0%B5%D1%81" TargetMode="External"/><Relationship Id="rId4" Type="http://schemas.openxmlformats.org/officeDocument/2006/relationships/hyperlink" Target="https://uk.wikipedia.org/wiki/%D0%9F%D1%96%D0%B4%D0%BF%D1%80%D0%B8%D1%94%D0%BC%D1%81%D1%82%D0%B2%D0%BE" TargetMode="External"/><Relationship Id="rId9" Type="http://schemas.openxmlformats.org/officeDocument/2006/relationships/hyperlink" Target="https://uk.wikipedia.org/wiki/%D0%A1%D0%BF%D0%B5%D1%86%D1%96%D0%B0%D0%BB%D1%96%D0%B7%D0%B0%D1%86%D1%96%D1%8F" TargetMode="External"/><Relationship Id="rId15" Type="http://schemas.openxmlformats.org/officeDocument/2006/relationships/hyperlink" Target="https://www.wikidata.org/wiki/Q4261025" TargetMode="External"/><Relationship Id="rId14" Type="http://schemas.openxmlformats.org/officeDocument/2006/relationships/hyperlink" Target="https://uk.wikipedia.org/w/index.php?title=Jessica_Livingston&amp;action=edit&amp;redlink=1" TargetMode="External"/><Relationship Id="rId17" Type="http://schemas.openxmlformats.org/officeDocument/2006/relationships/hyperlink" Target="http://www.ycombinator.com/" TargetMode="External"/><Relationship Id="rId16" Type="http://schemas.openxmlformats.org/officeDocument/2006/relationships/hyperlink" Target="https://www.wikidata.org/wiki/Q4261025" TargetMode="External"/><Relationship Id="rId5" Type="http://schemas.openxmlformats.org/officeDocument/2006/relationships/hyperlink" Target="https://uk.wikipedia.org/wiki/%D0%9F%D1%96%D0%B4%D0%BF%D1%80%D0%B8%D1%94%D0%BC%D1%81%D1%82%D0%B2%D0%BE" TargetMode="External"/><Relationship Id="rId6" Type="http://schemas.openxmlformats.org/officeDocument/2006/relationships/hyperlink" Target="https://uk.wikipedia.org/wiki/%D0%A2%D0%BE%D0%B2%D0%B0%D1%80%D0%B8%D1%81%D1%82%D0%B2%D0%BE_%D0%B7_%D0%BE%D0%B1%D0%BC%D0%B5%D0%B6%D0%B5%D0%BD%D0%BE%D1%8E_%D0%B2%D1%96%D0%B4%D0%BF%D0%BE%D0%B2%D1%96%D0%B4%D0%B0%D0%BB%D1%8C%D0%BD%D1%96%D1%81%D1%82%D1%8E" TargetMode="External"/><Relationship Id="rId18" Type="http://schemas.openxmlformats.org/officeDocument/2006/relationships/hyperlink" Target="http://www.ycombinator.com/" TargetMode="External"/><Relationship Id="rId7" Type="http://schemas.openxmlformats.org/officeDocument/2006/relationships/hyperlink" Target="https://uk.wikipedia.org/wiki/%D0%A2%D0%BE%D0%B2%D0%B0%D1%80%D0%B8%D1%81%D1%82%D0%B2%D0%BE_%D0%B7_%D0%BE%D0%B1%D0%BC%D0%B5%D0%B6%D0%B5%D0%BD%D0%BE%D1%8E_%D0%B2%D1%96%D0%B4%D0%BF%D0%BE%D0%B2%D1%96%D0%B4%D0%B0%D0%BB%D1%8C%D0%BD%D1%96%D1%81%D1%82%D1%8E" TargetMode="External"/><Relationship Id="rId8" Type="http://schemas.openxmlformats.org/officeDocument/2006/relationships/hyperlink" Target="https://uk.wikipedia.org/wiki/%D0%A1%D0%BF%D0%B5%D1%86%D1%96%D0%B0%D0%BB%D1%96%D0%B7%D0%B0%D1%86%D1%96%D1%8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578525" y="865675"/>
            <a:ext cx="6331500" cy="2022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highlight>
                  <a:srgbClr val="4C1130"/>
                </a:highlight>
              </a:rPr>
              <a:t>Бізнес-інкубатор “Y-Combinator”</a:t>
            </a:r>
            <a:endParaRPr>
              <a:highlight>
                <a:srgbClr val="4C1130"/>
              </a:highlight>
            </a:endParaRPr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687717" y="34863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highlight>
                  <a:srgbClr val="351C75"/>
                </a:highlight>
              </a:rPr>
              <a:t>Виконала:</a:t>
            </a:r>
            <a:endParaRPr>
              <a:highlight>
                <a:srgbClr val="351C75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highlight>
                  <a:srgbClr val="351C75"/>
                </a:highlight>
              </a:rPr>
              <a:t>студентка 4 курсу, групи БА-151</a:t>
            </a:r>
            <a:endParaRPr>
              <a:highlight>
                <a:srgbClr val="351C75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highlight>
                  <a:srgbClr val="351C75"/>
                </a:highlight>
              </a:rPr>
              <a:t>Пилипенко Л.М</a:t>
            </a:r>
            <a:endParaRPr>
              <a:highlight>
                <a:srgbClr val="351C75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65375" y="632400"/>
            <a:ext cx="8445900" cy="38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Combinator заснований у березні 2005 року Полом Ґремом, Джесікою Лівінгстон, Тревором Блеквелом та Робертом Морісом. З 2005 по 2008 інкубатор вів дві програми: одна у Кембриджі, штат Массачусетс та друга у Маунтін-В`ю, штат Каліфорнія. У січні 2009 року було анонсовано закриття програми у Кембриджі та зосередженні інкубатора на Кремнієвій долині.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2009 році венчурний фонд Sequoia Capital виділив 2 млн. дол. інкубатору, щоби дозволити йому інвестувати у 60 компаній щороку, а не 40, як це було раніше. Наступного року Sequoia виділили для Y Combinator додаткових 8.25 млн. дол., щоби ще збільшити кількість профінансованих акселератором стартапів.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293600" y="1610200"/>
            <a:ext cx="4045200" cy="27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4800">
                <a:solidFill>
                  <a:schemeClr val="dk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Головні конкуренти</a:t>
            </a:r>
            <a:endParaRPr b="0" sz="4800">
              <a:solidFill>
                <a:schemeClr val="dk2"/>
              </a:solidFill>
              <a:highlight>
                <a:srgbClr val="FFFFFF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150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423600" y="161007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b="0" lang="uk" sz="3600">
                <a:latin typeface="Times New Roman"/>
                <a:ea typeface="Times New Roman"/>
                <a:cs typeface="Times New Roman"/>
                <a:sym typeface="Times New Roman"/>
              </a:rPr>
              <a:t>Techstars</a:t>
            </a:r>
            <a:endParaRPr b="0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-"/>
            </a:pPr>
            <a:r>
              <a:rPr b="0" lang="uk" sz="3600">
                <a:latin typeface="Times New Roman"/>
                <a:ea typeface="Times New Roman"/>
                <a:cs typeface="Times New Roman"/>
                <a:sym typeface="Times New Roman"/>
              </a:rPr>
              <a:t>500 Startups</a:t>
            </a:r>
            <a:endParaRPr b="0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519975" y="331350"/>
            <a:ext cx="5902500" cy="43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970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3600">
                <a:latin typeface="Times New Roman"/>
                <a:ea typeface="Times New Roman"/>
                <a:cs typeface="Times New Roman"/>
                <a:sym typeface="Times New Roman"/>
              </a:rPr>
              <a:t>Techstars</a:t>
            </a:r>
            <a:endParaRPr b="0"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асновано: 2006, Колорадо, США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Головний офіс: Боулдер, Колорадо, США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Засновники: Бред Фельд, Девід Коен, Джаред Поліс, Девід Браун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Генеральні директори: Бред Фельд, Jason Mendelson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Дочірні компанії: Techstars Ventures, TechStarsLondon</a:t>
            </a:r>
            <a:endParaRPr b="0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39700" marR="139700" rtl="0" algn="l">
              <a:lnSpc>
                <a:spcPct val="15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latin typeface="Times New Roman"/>
                <a:ea typeface="Times New Roman"/>
                <a:cs typeface="Times New Roman"/>
                <a:sym typeface="Times New Roman"/>
              </a:rPr>
              <a:t>Ключові особи: Девід Коен (Головний виконавчий директор), Бред Фельд, Джаред Поліс</a:t>
            </a:r>
            <a:endParaRPr b="0" sz="1800">
              <a:uFill>
                <a:noFill/>
              </a:u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700" y="630200"/>
            <a:ext cx="2279300" cy="16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546950" y="238900"/>
            <a:ext cx="5229000" cy="457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3600">
                <a:latin typeface="Times New Roman"/>
                <a:ea typeface="Times New Roman"/>
                <a:cs typeface="Times New Roman"/>
                <a:sym typeface="Times New Roman"/>
              </a:rPr>
              <a:t>500 Startups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latin typeface="Times New Roman"/>
                <a:ea typeface="Times New Roman"/>
                <a:cs typeface="Times New Roman"/>
                <a:sym typeface="Times New Roman"/>
              </a:rPr>
              <a:t>Засновник: Дейв Маккльюр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latin typeface="Times New Roman"/>
                <a:ea typeface="Times New Roman"/>
                <a:cs typeface="Times New Roman"/>
                <a:sym typeface="Times New Roman"/>
              </a:rPr>
              <a:t>Засновано: 2010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latin typeface="Times New Roman"/>
                <a:ea typeface="Times New Roman"/>
                <a:cs typeface="Times New Roman"/>
                <a:sym typeface="Times New Roman"/>
              </a:rPr>
              <a:t>Головний офіс: Маунтін-В'ю, Каліфорнія, США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latin typeface="Times New Roman"/>
                <a:ea typeface="Times New Roman"/>
                <a:cs typeface="Times New Roman"/>
                <a:sym typeface="Times New Roman"/>
              </a:rPr>
              <a:t>Ключова особа: Дейв Маккльюр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latin typeface="Times New Roman"/>
                <a:ea typeface="Times New Roman"/>
                <a:cs typeface="Times New Roman"/>
                <a:sym typeface="Times New Roman"/>
              </a:rPr>
              <a:t>Дочірні компанії: 500 Mexico City, 500 Labs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2400">
                <a:latin typeface="Times New Roman"/>
                <a:ea typeface="Times New Roman"/>
                <a:cs typeface="Times New Roman"/>
                <a:sym typeface="Times New Roman"/>
              </a:rPr>
              <a:t>Тип компанії: Бізнес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475" y="517775"/>
            <a:ext cx="14382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1503203" y="65399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5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95700" y="2930600"/>
            <a:ext cx="3887400" cy="24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Дякую за увагу.</a:t>
            </a:r>
            <a:endParaRPr b="1" sz="4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3643825" y="575950"/>
            <a:ext cx="5078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uk" sz="3600">
                <a:solidFill>
                  <a:srgbClr val="222222"/>
                </a:solidFill>
                <a:highlight>
                  <a:srgbClr val="FFFFFF"/>
                </a:highlight>
                <a:latin typeface="Caveat"/>
                <a:ea typeface="Caveat"/>
                <a:cs typeface="Caveat"/>
                <a:sym typeface="Caveat"/>
              </a:rPr>
              <a:t>Y Combinator </a:t>
            </a:r>
            <a:endParaRPr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1958249" y="1595775"/>
            <a:ext cx="6773400" cy="31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uk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Y Combinator — американський бізнес-інкубатор куди відбираються найбільш проривні та перспективні технологічні компанії з усього світу. Y Combinator посприяв запуску ряду успішних компаній і вважається одним із найкращих стартап-акселераторів у США. Серед найвідоміших стартапів, що пройшли інкубатор, такі: Dropbox, Airbnb, Coinbase, Stripe, Reddit, Twitch, Cruise Automation та інші. Сумарна ринкова вартість усіх компаній, підтриманих інкубатором, складає 80 млрд. дол.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5"/>
          <p:cNvGraphicFramePr/>
          <p:nvPr/>
        </p:nvGraphicFramePr>
        <p:xfrm>
          <a:off x="0" y="824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9F9F9"/>
                </a:solidFill>
                <a:tableStyleId>{A597DBD5-5D15-4B69-8FD8-36F7FA016DA1}</a:tableStyleId>
              </a:tblPr>
              <a:tblGrid>
                <a:gridCol w="3036225"/>
                <a:gridCol w="6107775"/>
              </a:tblGrid>
              <a:tr h="57902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Тип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 u="sng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3"/>
                        </a:rPr>
                        <a:t>бізнес</a:t>
                      </a:r>
                      <a:r>
                        <a:rPr lang="uk" sz="900">
                          <a:highlight>
                            <a:srgbClr val="F9F9F9"/>
                          </a:highlight>
                        </a:rPr>
                        <a:t> і </a:t>
                      </a:r>
                      <a:r>
                        <a:rPr lang="uk" sz="900" u="sng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4"/>
                        </a:rPr>
                        <a:t>підприємство</a:t>
                      </a:r>
                      <a:endParaRPr sz="900" u="sng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5"/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Форма власності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 u="sng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6"/>
                        </a:rPr>
                        <a:t>ТзОВ</a:t>
                      </a:r>
                      <a:endParaRPr sz="900" u="sng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7"/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 u="sng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8"/>
                        </a:rPr>
                        <a:t>Спеціалізація</a:t>
                      </a:r>
                      <a:endParaRPr b="1" sz="900" u="sng">
                        <a:solidFill>
                          <a:srgbClr val="0B0080"/>
                        </a:solidFill>
                        <a:highlight>
                          <a:srgbClr val="F9F9F9"/>
                        </a:highlight>
                        <a:hlinkClick r:id="rId9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венчурний капітал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Гасло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Зробити щось, чого хочуть люди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Засновано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2005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Засновник(и)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 u="sng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10"/>
                        </a:rPr>
                        <a:t>Пол Грем</a:t>
                      </a:r>
                      <a:r>
                        <a:rPr lang="uk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uk" sz="900" u="sng">
                          <a:solidFill>
                            <a:srgbClr val="0B0080"/>
                          </a:solidFill>
                          <a:highlight>
                            <a:srgbClr val="F9F9F9"/>
                          </a:highlight>
                          <a:hlinkClick r:id="rId11"/>
                        </a:rPr>
                        <a:t>Роберт Теппен Морріс</a:t>
                      </a:r>
                      <a:r>
                        <a:rPr lang="uk" sz="900">
                          <a:highlight>
                            <a:srgbClr val="F9F9F9"/>
                          </a:highlight>
                        </a:rPr>
                        <a:t>, </a:t>
                      </a:r>
                      <a:r>
                        <a:rPr lang="uk" sz="900" u="sng">
                          <a:solidFill>
                            <a:srgbClr val="A55858"/>
                          </a:solidFill>
                          <a:highlight>
                            <a:srgbClr val="F9F9F9"/>
                          </a:highlight>
                          <a:hlinkClick r:id="rId12"/>
                        </a:rPr>
                        <a:t>Trevor Blackwell</a:t>
                      </a:r>
                      <a:r>
                        <a:rPr baseline="30000" lang="uk" sz="900" u="sng">
                          <a:solidFill>
                            <a:srgbClr val="663366"/>
                          </a:solidFill>
                          <a:highlight>
                            <a:srgbClr val="F9F9F9"/>
                          </a:highlight>
                          <a:hlinkClick r:id="rId13"/>
                        </a:rPr>
                        <a:t>[d]</a:t>
                      </a:r>
                      <a:r>
                        <a:rPr lang="uk" sz="900">
                          <a:highlight>
                            <a:srgbClr val="F9F9F9"/>
                          </a:highlight>
                        </a:rPr>
                        <a:t> і </a:t>
                      </a:r>
                      <a:r>
                        <a:rPr lang="uk" sz="900" u="sng">
                          <a:solidFill>
                            <a:srgbClr val="A55858"/>
                          </a:solidFill>
                          <a:highlight>
                            <a:srgbClr val="F9F9F9"/>
                          </a:highlight>
                          <a:hlinkClick r:id="rId14"/>
                        </a:rPr>
                        <a:t>Jessica Livingston</a:t>
                      </a:r>
                      <a:r>
                        <a:rPr baseline="30000" lang="uk" sz="900" u="sng">
                          <a:solidFill>
                            <a:srgbClr val="663366"/>
                          </a:solidFill>
                          <a:highlight>
                            <a:srgbClr val="F9F9F9"/>
                          </a:highlight>
                          <a:hlinkClick r:id="rId15"/>
                        </a:rPr>
                        <a:t>[d]</a:t>
                      </a:r>
                      <a:endParaRPr baseline="30000" sz="900" u="sng">
                        <a:solidFill>
                          <a:srgbClr val="663366"/>
                        </a:solidFill>
                        <a:highlight>
                          <a:srgbClr val="F9F9F9"/>
                        </a:highlight>
                        <a:hlinkClick r:id="rId16"/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Штаб-квартира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Каліфорнія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Територія діяльності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США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Ключові особи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Сем Олтмен, Пол Ґрем, Джесіка Лівінгстон, Роберт Моріс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Продукція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>
                          <a:highlight>
                            <a:srgbClr val="F9F9F9"/>
                          </a:highlight>
                        </a:rPr>
                        <a:t>інвестиції</a:t>
                      </a:r>
                      <a:endParaRPr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775"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254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b="1" lang="uk" sz="900">
                          <a:highlight>
                            <a:srgbClr val="F9F9F9"/>
                          </a:highlight>
                        </a:rPr>
                        <a:t>Сайт</a:t>
                      </a:r>
                      <a:endParaRPr b="1" sz="900">
                        <a:highlight>
                          <a:srgbClr val="F9F9F9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9700" marR="12700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uk" sz="900" u="sng">
                          <a:solidFill>
                            <a:srgbClr val="663366"/>
                          </a:solidFill>
                          <a:highlight>
                            <a:srgbClr val="F9F9F9"/>
                          </a:highlight>
                          <a:hlinkClick r:id="rId17"/>
                        </a:rPr>
                        <a:t>ycombinator.com</a:t>
                      </a:r>
                      <a:endParaRPr sz="900" u="sng">
                        <a:solidFill>
                          <a:srgbClr val="663366"/>
                        </a:solidFill>
                        <a:highlight>
                          <a:srgbClr val="F9F9F9"/>
                        </a:highlight>
                        <a:hlinkClick r:id="rId18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1536850" y="453350"/>
            <a:ext cx="6705300" cy="3928800"/>
          </a:xfrm>
          <a:prstGeom prst="rect">
            <a:avLst/>
          </a:prstGeom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Зміс</a:t>
            </a:r>
            <a:r>
              <a:rPr lang="uk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т</a:t>
            </a:r>
            <a:endParaRPr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	Програми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	Історія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	Головні конкуренти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>
              <a:solidFill>
                <a:srgbClr val="21212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94975" y="2133925"/>
            <a:ext cx="2602800" cy="1044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400"/>
              </a:spcAft>
              <a:buNone/>
            </a:pPr>
            <a:r>
              <a:rPr b="0" lang="uk" sz="480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Програми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12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267000" y="176775"/>
            <a:ext cx="8544300" cy="47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У свою основну акселераційну програму Y Combinator проводить відбір учасників двічі на рік. Компанії отримують від інкубатора посівні, поради та зв'язки в екосистемі Кремнієвої долини в обмін на 7% акцій компанії. Програма включає "офісні години", під час яких засновники стартапів зустрічаються індивідуально та у групах з партнерами Y Combinator та шукають порад для вдосконалення свого бізнесу. Засновники також беруть участь у щотижневих спільних вечерях із гостями з Кремнієвої долини, під час яких останні виступають перед власниками стартапів та діляться своїм досвідом. Таке щотижневе мережування — один із основних активів та переваг участі у Y Combinator, що допомагає резидентам глибше познайомитися з висококонкурентною екосистемою Долини, знайти потенційних клієнтів і зрозуміти краще стратегію розвитку свого стартапу.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250" y="3511650"/>
            <a:ext cx="3035051" cy="15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23225" y="289200"/>
            <a:ext cx="8460000" cy="48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Девіз інкубатора "Зробити щось, чого хочуть люди".Програма спрямована на те, щоб зосередити засновників на подальшому вдосконаленні свого продукту, команди та ринку, поліпшенні їхньої бізнес-моделі, досягненні відповідності продукту до потреб ринку та перетворенні стартапу на легкомасштабований бізнес. Програма завершується в демонстраційним днем (Demo Day), під час якого стартапери представляють свої бізнеси вибраній аудиторії інвесторів.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Станом на 2017 рік Y Combinator інвестував в близько 1450 компаній, включаючи Dropbox, Airbnb, Coinbase, Stripe, Reddit, Instacart, Twitch, Cruise Automation, Optimizize, Advances, Docker, DoorDash, Mixpanel, Heroku, Machine Zone, Weebly та Paribus.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Неприбуткові організації також можуть брати участь у головній програмі Y Combinator.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2015 році Y Combinator запровадив додаткові програми: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449700" y="997775"/>
            <a:ext cx="8460000" cy="35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Програма стипендій, спрямована на компанії на більш ранній стадії, ніж основна програма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Фонд безперервності, який дозволяє Y Combinator здійснювати інвестиції в компанії, що вже брали участь в інкубаторі і оцінюються менше ніж 300 мільйонів доларів. Y Combinator також розгляне можливість участі у фінансових раундах фінансування стартапів на більш пізньому етапі ніж зазвичай.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Програма для фінансування довгострокових фундаментальних досліджень. Президент Y Combinator Сем Олтмен пожертвував на неЇ 10 мільйонів доларів.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uk" sz="180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Історія</a:t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10987" l="-1752" r="-3843" t="-3631"/>
          <a:stretch/>
        </p:blipFill>
        <p:spPr>
          <a:xfrm>
            <a:off x="2511951" y="3002375"/>
            <a:ext cx="3612401" cy="20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>
                <a:latin typeface="Caveat"/>
                <a:ea typeface="Caveat"/>
                <a:cs typeface="Caveat"/>
                <a:sym typeface="Caveat"/>
              </a:rPr>
              <a:t>Історія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175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