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3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37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2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80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01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54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5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2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611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687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47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602A4-C331-4C8C-85E1-77429469A949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CFB07-4B07-43D2-BBD8-9593B0598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99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0701" y="3505199"/>
            <a:ext cx="3846758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Макс </a:t>
            </a:r>
            <a:r>
              <a:rPr lang="ru-RU" sz="4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Корден</a:t>
            </a:r>
            <a:r>
              <a:rPr lang="ru-RU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4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Мах </a:t>
            </a:r>
            <a:r>
              <a:rPr lang="ru-RU" sz="4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Corden</a:t>
            </a:r>
            <a:endParaRPr lang="ru-RU" sz="4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3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ru-RU" sz="32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народився</a:t>
            </a:r>
            <a:r>
              <a:rPr lang="ru-RU" sz="3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1927)</a:t>
            </a:r>
            <a:endParaRPr lang="ru-RU" sz="3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84" y="480147"/>
            <a:ext cx="3810184" cy="522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68785"/>
              </p:ext>
            </p:extLst>
          </p:nvPr>
        </p:nvGraphicFramePr>
        <p:xfrm>
          <a:off x="214594" y="709332"/>
          <a:ext cx="8721587" cy="580741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644388">
                  <a:extLst>
                    <a:ext uri="{9D8B030D-6E8A-4147-A177-3AD203B41FA5}">
                      <a16:colId xmlns:a16="http://schemas.microsoft.com/office/drawing/2014/main" val="3192503624"/>
                    </a:ext>
                  </a:extLst>
                </a:gridCol>
                <a:gridCol w="1787236">
                  <a:extLst>
                    <a:ext uri="{9D8B030D-6E8A-4147-A177-3AD203B41FA5}">
                      <a16:colId xmlns:a16="http://schemas.microsoft.com/office/drawing/2014/main" val="1822036831"/>
                    </a:ext>
                  </a:extLst>
                </a:gridCol>
                <a:gridCol w="4447309">
                  <a:extLst>
                    <a:ext uri="{9D8B030D-6E8A-4147-A177-3AD203B41FA5}">
                      <a16:colId xmlns:a16="http://schemas.microsoft.com/office/drawing/2014/main" val="684177361"/>
                    </a:ext>
                  </a:extLst>
                </a:gridCol>
                <a:gridCol w="932252">
                  <a:extLst>
                    <a:ext uri="{9D8B030D-6E8A-4147-A177-3AD203B41FA5}">
                      <a16:colId xmlns:a16="http://schemas.microsoft.com/office/drawing/2014/main" val="1011670363"/>
                    </a:ext>
                  </a:extLst>
                </a:gridCol>
                <a:gridCol w="910402">
                  <a:extLst>
                    <a:ext uri="{9D8B030D-6E8A-4147-A177-3AD203B41FA5}">
                      <a16:colId xmlns:a16="http://schemas.microsoft.com/office/drawing/2014/main" val="2022559340"/>
                    </a:ext>
                  </a:extLst>
                </a:gridCol>
              </a:tblGrid>
              <a:tr h="46714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200" dirty="0">
                          <a:solidFill>
                            <a:srgbClr val="FF0000"/>
                          </a:solidFill>
                          <a:effectLst/>
                        </a:rPr>
                        <a:t>методи</a:t>
                      </a:r>
                      <a:endParaRPr lang="ru-RU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200" dirty="0">
                          <a:solidFill>
                            <a:srgbClr val="FF0000"/>
                          </a:solidFill>
                          <a:effectLst/>
                        </a:rPr>
                        <a:t>інструмент торгівельної політики</a:t>
                      </a:r>
                      <a:endParaRPr lang="ru-RU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200" dirty="0" smtClean="0">
                          <a:solidFill>
                            <a:srgbClr val="FF0000"/>
                          </a:solidFill>
                          <a:effectLst/>
                        </a:rPr>
                        <a:t>переважно регулює</a:t>
                      </a:r>
                      <a:endParaRPr lang="ru-RU" sz="2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320197"/>
                  </a:ext>
                </a:extLst>
              </a:tr>
              <a:tr h="54671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i="1" dirty="0">
                          <a:effectLst/>
                        </a:rPr>
                        <a:t>тарифні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Митні </a:t>
                      </a:r>
                      <a:r>
                        <a:rPr lang="uk-UA" sz="2000" b="1" i="1" dirty="0" smtClean="0">
                          <a:effectLst/>
                        </a:rPr>
                        <a:t>з</a:t>
                      </a:r>
                      <a:r>
                        <a:rPr lang="ru-RU" sz="2000" b="1" i="1" smtClean="0">
                          <a:effectLst/>
                        </a:rPr>
                        <a:t>бор</a:t>
                      </a:r>
                      <a:r>
                        <a:rPr lang="uk-UA" sz="2000" b="1" i="1" smtClean="0">
                          <a:effectLst/>
                        </a:rPr>
                        <a:t>и</a:t>
                      </a:r>
                      <a:endParaRPr lang="ru-RU" sz="1100" b="1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Тарифна квота</a:t>
                      </a:r>
                      <a:endParaRPr lang="ru-RU" sz="11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імпорт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імпорт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extLst>
                  <a:ext uri="{0D108BD9-81ED-4DB2-BD59-A6C34878D82A}">
                    <a16:rowId xmlns:a16="http://schemas.microsoft.com/office/drawing/2014/main" val="4145953194"/>
                  </a:ext>
                </a:extLst>
              </a:tr>
              <a:tr h="108597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i="1" dirty="0">
                          <a:effectLst/>
                        </a:rPr>
                        <a:t>нетарифні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i="0" dirty="0">
                          <a:effectLst/>
                        </a:rPr>
                        <a:t>кількісні</a:t>
                      </a:r>
                      <a:endParaRPr lang="ru-RU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квотування</a:t>
                      </a:r>
                      <a:endParaRPr lang="ru-RU" sz="1100" b="1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Ліцензування</a:t>
                      </a:r>
                      <a:endParaRPr lang="ru-RU" sz="1100" b="1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«добровільні обмеження»</a:t>
                      </a:r>
                      <a:endParaRPr lang="ru-RU" sz="11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експорт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експорт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імпорт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імпорт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extLst>
                  <a:ext uri="{0D108BD9-81ED-4DB2-BD59-A6C34878D82A}">
                    <a16:rowId xmlns:a16="http://schemas.microsoft.com/office/drawing/2014/main" val="1847727232"/>
                  </a:ext>
                </a:extLst>
              </a:tr>
              <a:tr h="13953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i="0" dirty="0">
                          <a:effectLst/>
                        </a:rPr>
                        <a:t>приховані</a:t>
                      </a:r>
                      <a:endParaRPr lang="ru-RU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державні закупівлі</a:t>
                      </a:r>
                      <a:endParaRPr lang="ru-RU" sz="1100" b="1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вимога про утримання місцевих компонентів</a:t>
                      </a:r>
                      <a:endParaRPr lang="ru-RU" sz="1100" b="1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технічні бар'єри</a:t>
                      </a:r>
                      <a:endParaRPr lang="ru-RU" sz="1100" b="1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податки і збори</a:t>
                      </a:r>
                      <a:endParaRPr lang="ru-RU" sz="11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імпорт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імпорт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імпорт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імпорт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extLst>
                  <a:ext uri="{0D108BD9-81ED-4DB2-BD59-A6C34878D82A}">
                    <a16:rowId xmlns:a16="http://schemas.microsoft.com/office/drawing/2014/main" val="1902840069"/>
                  </a:ext>
                </a:extLst>
              </a:tr>
              <a:tr h="856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i="0" dirty="0">
                          <a:effectLst/>
                        </a:rPr>
                        <a:t>фінансові </a:t>
                      </a:r>
                      <a:endParaRPr lang="ru-RU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субсидії</a:t>
                      </a:r>
                      <a:endParaRPr lang="ru-RU" sz="1100" b="1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кредитування</a:t>
                      </a:r>
                      <a:endParaRPr lang="ru-RU" sz="1100" b="1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1" i="1" dirty="0">
                          <a:effectLst/>
                        </a:rPr>
                        <a:t>демпінг</a:t>
                      </a:r>
                      <a:endParaRPr lang="ru-RU" sz="11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експорт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експорт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експорт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1" marR="32821" marT="7459" marB="0"/>
                </a:tc>
                <a:extLst>
                  <a:ext uri="{0D108BD9-81ED-4DB2-BD59-A6C34878D82A}">
                    <a16:rowId xmlns:a16="http://schemas.microsoft.com/office/drawing/2014/main" val="91722144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77704" y="83127"/>
            <a:ext cx="85953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Класифікація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інструментів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торгівельної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політики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5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1449" y="6109854"/>
            <a:ext cx="61620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Надлишки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виробника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споживача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259" t="23863" r="52875" b="8144"/>
          <a:stretch/>
        </p:blipFill>
        <p:spPr>
          <a:xfrm>
            <a:off x="1643557" y="0"/>
            <a:ext cx="6289964" cy="618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6960" y="512619"/>
            <a:ext cx="79122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Характер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інструментів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торгівельної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політики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357915"/>
              </p:ext>
            </p:extLst>
          </p:nvPr>
        </p:nvGraphicFramePr>
        <p:xfrm>
          <a:off x="318589" y="1891014"/>
          <a:ext cx="8569036" cy="262223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106621">
                  <a:extLst>
                    <a:ext uri="{9D8B030D-6E8A-4147-A177-3AD203B41FA5}">
                      <a16:colId xmlns:a16="http://schemas.microsoft.com/office/drawing/2014/main" val="229133961"/>
                    </a:ext>
                  </a:extLst>
                </a:gridCol>
                <a:gridCol w="1106621">
                  <a:extLst>
                    <a:ext uri="{9D8B030D-6E8A-4147-A177-3AD203B41FA5}">
                      <a16:colId xmlns:a16="http://schemas.microsoft.com/office/drawing/2014/main" val="3027510375"/>
                    </a:ext>
                  </a:extLst>
                </a:gridCol>
                <a:gridCol w="1005826">
                  <a:extLst>
                    <a:ext uri="{9D8B030D-6E8A-4147-A177-3AD203B41FA5}">
                      <a16:colId xmlns:a16="http://schemas.microsoft.com/office/drawing/2014/main" val="2818503004"/>
                    </a:ext>
                  </a:extLst>
                </a:gridCol>
                <a:gridCol w="704858">
                  <a:extLst>
                    <a:ext uri="{9D8B030D-6E8A-4147-A177-3AD203B41FA5}">
                      <a16:colId xmlns:a16="http://schemas.microsoft.com/office/drawing/2014/main" val="210141879"/>
                    </a:ext>
                  </a:extLst>
                </a:gridCol>
                <a:gridCol w="704149">
                  <a:extLst>
                    <a:ext uri="{9D8B030D-6E8A-4147-A177-3AD203B41FA5}">
                      <a16:colId xmlns:a16="http://schemas.microsoft.com/office/drawing/2014/main" val="1343694380"/>
                    </a:ext>
                  </a:extLst>
                </a:gridCol>
                <a:gridCol w="809203">
                  <a:extLst>
                    <a:ext uri="{9D8B030D-6E8A-4147-A177-3AD203B41FA5}">
                      <a16:colId xmlns:a16="http://schemas.microsoft.com/office/drawing/2014/main" val="3676246206"/>
                    </a:ext>
                  </a:extLst>
                </a:gridCol>
                <a:gridCol w="809203">
                  <a:extLst>
                    <a:ext uri="{9D8B030D-6E8A-4147-A177-3AD203B41FA5}">
                      <a16:colId xmlns:a16="http://schemas.microsoft.com/office/drawing/2014/main" val="2891036644"/>
                    </a:ext>
                  </a:extLst>
                </a:gridCol>
                <a:gridCol w="809203">
                  <a:extLst>
                    <a:ext uri="{9D8B030D-6E8A-4147-A177-3AD203B41FA5}">
                      <a16:colId xmlns:a16="http://schemas.microsoft.com/office/drawing/2014/main" val="2823984657"/>
                    </a:ext>
                  </a:extLst>
                </a:gridCol>
                <a:gridCol w="809203">
                  <a:extLst>
                    <a:ext uri="{9D8B030D-6E8A-4147-A177-3AD203B41FA5}">
                      <a16:colId xmlns:a16="http://schemas.microsoft.com/office/drawing/2014/main" val="2589359366"/>
                    </a:ext>
                  </a:extLst>
                </a:gridCol>
                <a:gridCol w="704149">
                  <a:extLst>
                    <a:ext uri="{9D8B030D-6E8A-4147-A177-3AD203B41FA5}">
                      <a16:colId xmlns:a16="http://schemas.microsoft.com/office/drawing/2014/main" val="2522328539"/>
                    </a:ext>
                  </a:extLst>
                </a:gridCol>
              </a:tblGrid>
              <a:tr h="511131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solidFill>
                            <a:srgbClr val="FF0000"/>
                          </a:solidFill>
                          <a:effectLst/>
                        </a:rPr>
                        <a:t>Середньозважений тариф </a:t>
                      </a:r>
                      <a:endParaRPr lang="uk-UA" sz="13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 smtClean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uk-UA" sz="1300" dirty="0">
                          <a:solidFill>
                            <a:srgbClr val="FF0000"/>
                          </a:solidFill>
                          <a:effectLst/>
                        </a:rPr>
                        <a:t>у %)</a:t>
                      </a:r>
                      <a:endParaRPr lang="ru-RU" sz="13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solidFill>
                            <a:srgbClr val="FF0000"/>
                          </a:solidFill>
                          <a:effectLst/>
                        </a:rPr>
                        <a:t>Заборонний</a:t>
                      </a:r>
                      <a:endParaRPr lang="ru-RU" sz="13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solidFill>
                            <a:srgbClr val="FF0000"/>
                          </a:solidFill>
                          <a:effectLst/>
                        </a:rPr>
                        <a:t>Обмежувальний</a:t>
                      </a:r>
                      <a:endParaRPr lang="ru-RU" sz="13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solidFill>
                            <a:srgbClr val="FF0000"/>
                          </a:solidFill>
                          <a:effectLst/>
                        </a:rPr>
                        <a:t>Помірний</a:t>
                      </a:r>
                      <a:endParaRPr lang="ru-RU" sz="13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solidFill>
                            <a:srgbClr val="FF0000"/>
                          </a:solidFill>
                          <a:effectLst/>
                        </a:rPr>
                        <a:t>Відкритий</a:t>
                      </a:r>
                      <a:endParaRPr lang="ru-RU" sz="13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solidFill>
                            <a:srgbClr val="FF0000"/>
                          </a:solidFill>
                          <a:effectLst/>
                        </a:rPr>
                        <a:t>Вільний</a:t>
                      </a:r>
                      <a:endParaRPr lang="ru-RU" sz="13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:a16="http://schemas.microsoft.com/office/drawing/2014/main" val="130656654"/>
                  </a:ext>
                </a:extLst>
              </a:tr>
              <a:tr h="255245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&lt;40-100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&lt;25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10-15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&gt;10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extLst>
                  <a:ext uri="{0D108BD9-81ED-4DB2-BD59-A6C34878D82A}">
                    <a16:rowId xmlns:a16="http://schemas.microsoft.com/office/drawing/2014/main" val="3140524112"/>
                  </a:ext>
                </a:extLst>
              </a:tr>
              <a:tr h="102290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effectLst/>
                        </a:rPr>
                        <a:t>Кількісне обмеження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>
                          <a:effectLst/>
                        </a:rPr>
                        <a:t>Покрита доля торгівлі (у %)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&lt;40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&gt;25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&gt;10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0-10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10-25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0-25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0-10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 anchor="ctr"/>
                </a:tc>
                <a:extLst>
                  <a:ext uri="{0D108BD9-81ED-4DB2-BD59-A6C34878D82A}">
                    <a16:rowId xmlns:a16="http://schemas.microsoft.com/office/drawing/2014/main" val="3975927832"/>
                  </a:ext>
                </a:extLst>
              </a:tr>
              <a:tr h="767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>
                          <a:effectLst/>
                        </a:rPr>
                        <a:t>ступінь інтенсивності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effectLst/>
                        </a:rPr>
                        <a:t>високий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effectLst/>
                        </a:rPr>
                        <a:t>будь який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effectLst/>
                        </a:rPr>
                        <a:t>високий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effectLst/>
                        </a:rPr>
                        <a:t>високий 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effectLst/>
                        </a:rPr>
                        <a:t>середній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effectLst/>
                        </a:rPr>
                        <a:t>низький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effectLst/>
                        </a:rPr>
                        <a:t>середній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300" dirty="0">
                          <a:effectLst/>
                        </a:rPr>
                        <a:t>0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:a16="http://schemas.microsoft.com/office/drawing/2014/main" val="1695227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2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6417" y="512619"/>
            <a:ext cx="72133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Характер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торгівельної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політики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цілому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59758" y="1619973"/>
            <a:ext cx="2129154" cy="12484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187563"/>
              </p:ext>
            </p:extLst>
          </p:nvPr>
        </p:nvGraphicFramePr>
        <p:xfrm>
          <a:off x="659758" y="1341267"/>
          <a:ext cx="7886701" cy="284718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26135">
                  <a:extLst>
                    <a:ext uri="{9D8B030D-6E8A-4147-A177-3AD203B41FA5}">
                      <a16:colId xmlns:a16="http://schemas.microsoft.com/office/drawing/2014/main" val="363624676"/>
                    </a:ext>
                  </a:extLst>
                </a:gridCol>
                <a:gridCol w="1898073">
                  <a:extLst>
                    <a:ext uri="{9D8B030D-6E8A-4147-A177-3AD203B41FA5}">
                      <a16:colId xmlns:a16="http://schemas.microsoft.com/office/drawing/2014/main" val="961031149"/>
                    </a:ext>
                  </a:extLst>
                </a:gridCol>
                <a:gridCol w="1718223">
                  <a:extLst>
                    <a:ext uri="{9D8B030D-6E8A-4147-A177-3AD203B41FA5}">
                      <a16:colId xmlns:a16="http://schemas.microsoft.com/office/drawing/2014/main" val="2962516502"/>
                    </a:ext>
                  </a:extLst>
                </a:gridCol>
                <a:gridCol w="2044270">
                  <a:extLst>
                    <a:ext uri="{9D8B030D-6E8A-4147-A177-3AD203B41FA5}">
                      <a16:colId xmlns:a16="http://schemas.microsoft.com/office/drawing/2014/main" val="1303812534"/>
                    </a:ext>
                  </a:extLst>
                </a:gridCol>
              </a:tblGrid>
              <a:tr h="72294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Режим кількісних обмежень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Режим тарифів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Відкритий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Помірний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Обмежувальний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 anchor="ctr"/>
                </a:tc>
                <a:extLst>
                  <a:ext uri="{0D108BD9-81ED-4DB2-BD59-A6C34878D82A}">
                    <a16:rowId xmlns:a16="http://schemas.microsoft.com/office/drawing/2014/main" val="3328206434"/>
                  </a:ext>
                </a:extLst>
              </a:tr>
              <a:tr h="223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Відкритий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Свобода торгівлі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Помірний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Протекціонізм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extLst>
                  <a:ext uri="{0D108BD9-81ED-4DB2-BD59-A6C34878D82A}">
                    <a16:rowId xmlns:a16="http://schemas.microsoft.com/office/drawing/2014/main" val="454392250"/>
                  </a:ext>
                </a:extLst>
              </a:tr>
              <a:tr h="173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Помірний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Помірний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Помірний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Протекціонізм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extLst>
                  <a:ext uri="{0D108BD9-81ED-4DB2-BD59-A6C34878D82A}">
                    <a16:rowId xmlns:a16="http://schemas.microsoft.com/office/drawing/2014/main" val="25221966"/>
                  </a:ext>
                </a:extLst>
              </a:tr>
              <a:tr h="173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Обмежувальний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Протекціонізм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Протекціонізм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Протекціонізм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4" marR="62814" marT="8724" marB="0"/>
                </a:tc>
                <a:extLst>
                  <a:ext uri="{0D108BD9-81ED-4DB2-BD59-A6C34878D82A}">
                    <a16:rowId xmlns:a16="http://schemas.microsoft.com/office/drawing/2014/main" val="4069331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3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Т як джерело інформації. Як захищати свої інтереси в рамках СО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45" y="357043"/>
            <a:ext cx="8774232" cy="4935394"/>
          </a:xfrm>
        </p:spPr>
      </p:pic>
    </p:spTree>
    <p:extLst>
      <p:ext uri="{BB962C8B-B14F-4D97-AF65-F5344CB8AC3E}">
        <p14:creationId xmlns:p14="http://schemas.microsoft.com/office/powerpoint/2010/main" val="41703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595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143</Words>
  <Application>Microsoft Office PowerPoint</Application>
  <PresentationFormat>Экран (4:3)</PresentationFormat>
  <Paragraphs>93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</dc:creator>
  <cp:lastModifiedBy>Galina</cp:lastModifiedBy>
  <cp:revision>8</cp:revision>
  <dcterms:created xsi:type="dcterms:W3CDTF">2019-03-01T17:57:35Z</dcterms:created>
  <dcterms:modified xsi:type="dcterms:W3CDTF">2019-03-01T19:20:41Z</dcterms:modified>
</cp:coreProperties>
</file>